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handoutMasterIdLst>
    <p:handoutMasterId r:id="rId28"/>
  </p:handoutMasterIdLst>
  <p:sldIdLst>
    <p:sldId id="256" r:id="rId2"/>
    <p:sldId id="268" r:id="rId3"/>
    <p:sldId id="324" r:id="rId4"/>
    <p:sldId id="325" r:id="rId5"/>
    <p:sldId id="326" r:id="rId6"/>
    <p:sldId id="327" r:id="rId7"/>
    <p:sldId id="328" r:id="rId8"/>
    <p:sldId id="329" r:id="rId9"/>
    <p:sldId id="330" r:id="rId10"/>
    <p:sldId id="331" r:id="rId11"/>
    <p:sldId id="332" r:id="rId12"/>
    <p:sldId id="333" r:id="rId13"/>
    <p:sldId id="334" r:id="rId14"/>
    <p:sldId id="335" r:id="rId15"/>
    <p:sldId id="336" r:id="rId16"/>
    <p:sldId id="337" r:id="rId17"/>
    <p:sldId id="346" r:id="rId18"/>
    <p:sldId id="349" r:id="rId19"/>
    <p:sldId id="350" r:id="rId20"/>
    <p:sldId id="352" r:id="rId21"/>
    <p:sldId id="348" r:id="rId22"/>
    <p:sldId id="347" r:id="rId23"/>
    <p:sldId id="353" r:id="rId24"/>
    <p:sldId id="354" r:id="rId25"/>
    <p:sldId id="304" r:id="rId26"/>
  </p:sldIdLst>
  <p:sldSz cx="9144000" cy="6858000" type="screen4x3"/>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853" autoAdjust="0"/>
    <p:restoredTop sz="94660"/>
  </p:normalViewPr>
  <p:slideViewPr>
    <p:cSldViewPr>
      <p:cViewPr varScale="1">
        <p:scale>
          <a:sx n="64" d="100"/>
          <a:sy n="64" d="100"/>
        </p:scale>
        <p:origin x="-1512" y="-102"/>
      </p:cViewPr>
      <p:guideLst>
        <p:guide orient="horz" pos="2160"/>
        <p:guide pos="2880"/>
      </p:guideLst>
    </p:cSldViewPr>
  </p:slideViewPr>
  <p:notesTextViewPr>
    <p:cViewPr>
      <p:scale>
        <a:sx n="125" d="100"/>
        <a:sy n="125"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30131" cy="49646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29565" y="1"/>
            <a:ext cx="2930131" cy="496468"/>
          </a:xfrm>
          <a:prstGeom prst="rect">
            <a:avLst/>
          </a:prstGeom>
        </p:spPr>
        <p:txBody>
          <a:bodyPr vert="horz" lIns="91440" tIns="45720" rIns="91440" bIns="45720" rtlCol="0"/>
          <a:lstStyle>
            <a:lvl1pPr algn="r">
              <a:defRPr sz="1200"/>
            </a:lvl1pPr>
          </a:lstStyle>
          <a:p>
            <a:fld id="{0894AC73-5698-4280-8BA1-11458CA88BDE}" type="datetimeFigureOut">
              <a:rPr lang="en-US" smtClean="0"/>
              <a:pPr/>
              <a:t>2/2/2018</a:t>
            </a:fld>
            <a:endParaRPr lang="en-US"/>
          </a:p>
        </p:txBody>
      </p:sp>
      <p:sp>
        <p:nvSpPr>
          <p:cNvPr id="4" name="Footer Placeholder 3"/>
          <p:cNvSpPr>
            <a:spLocks noGrp="1"/>
          </p:cNvSpPr>
          <p:nvPr>
            <p:ph type="ftr" sz="quarter" idx="2"/>
          </p:nvPr>
        </p:nvSpPr>
        <p:spPr>
          <a:xfrm>
            <a:off x="0" y="9444402"/>
            <a:ext cx="2930131" cy="49646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29565" y="9444402"/>
            <a:ext cx="2930131" cy="496468"/>
          </a:xfrm>
          <a:prstGeom prst="rect">
            <a:avLst/>
          </a:prstGeom>
        </p:spPr>
        <p:txBody>
          <a:bodyPr vert="horz" lIns="91440" tIns="45720" rIns="91440" bIns="45720" rtlCol="0" anchor="b"/>
          <a:lstStyle>
            <a:lvl1pPr algn="r">
              <a:defRPr sz="1200"/>
            </a:lvl1pPr>
          </a:lstStyle>
          <a:p>
            <a:fld id="{865CAD77-B264-4FCF-A4F7-FD38D8CFA766}"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30131" cy="49646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29565" y="1"/>
            <a:ext cx="2930131" cy="496468"/>
          </a:xfrm>
          <a:prstGeom prst="rect">
            <a:avLst/>
          </a:prstGeom>
        </p:spPr>
        <p:txBody>
          <a:bodyPr vert="horz" lIns="91440" tIns="45720" rIns="91440" bIns="45720" rtlCol="0"/>
          <a:lstStyle>
            <a:lvl1pPr algn="r">
              <a:defRPr sz="1200"/>
            </a:lvl1pPr>
          </a:lstStyle>
          <a:p>
            <a:fld id="{33DFB4AB-756E-47BA-8653-EFA3D7116DB0}" type="datetimeFigureOut">
              <a:rPr lang="en-US" smtClean="0"/>
              <a:pPr/>
              <a:t>2/2/2018</a:t>
            </a:fld>
            <a:endParaRPr lang="en-US"/>
          </a:p>
        </p:txBody>
      </p:sp>
      <p:sp>
        <p:nvSpPr>
          <p:cNvPr id="4" name="Slide Image Placeholder 3"/>
          <p:cNvSpPr>
            <a:spLocks noGrp="1" noRot="1" noChangeAspect="1"/>
          </p:cNvSpPr>
          <p:nvPr>
            <p:ph type="sldImg" idx="2"/>
          </p:nvPr>
        </p:nvSpPr>
        <p:spPr>
          <a:xfrm>
            <a:off x="895350" y="746125"/>
            <a:ext cx="4970463" cy="3729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6411" y="4723023"/>
            <a:ext cx="5408343" cy="447314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4402"/>
            <a:ext cx="2930131" cy="49646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29565" y="9444402"/>
            <a:ext cx="2930131" cy="496468"/>
          </a:xfrm>
          <a:prstGeom prst="rect">
            <a:avLst/>
          </a:prstGeom>
        </p:spPr>
        <p:txBody>
          <a:bodyPr vert="horz" lIns="91440" tIns="45720" rIns="91440" bIns="45720" rtlCol="0" anchor="b"/>
          <a:lstStyle>
            <a:lvl1pPr algn="r">
              <a:defRPr sz="1200"/>
            </a:lvl1pPr>
          </a:lstStyle>
          <a:p>
            <a:fld id="{C02C4AA2-345C-46F4-AD09-F28E1FB3FBF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94A1D56-EA25-4624-A04E-3EDEFB67404C}" type="datetimeFigureOut">
              <a:rPr lang="en-US" smtClean="0"/>
              <a:pPr/>
              <a:t>2/2/2018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6441A0F-3679-4DA9-B3FC-B190CE89FB6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4A1D56-EA25-4624-A04E-3EDEFB67404C}" type="datetimeFigureOut">
              <a:rPr lang="en-US" smtClean="0"/>
              <a:pPr/>
              <a:t>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441A0F-3679-4DA9-B3FC-B190CE89FB6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94A1D56-EA25-4624-A04E-3EDEFB67404C}" type="datetimeFigureOut">
              <a:rPr lang="en-US" smtClean="0"/>
              <a:pPr/>
              <a:t>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441A0F-3679-4DA9-B3FC-B190CE89FB6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94A1D56-EA25-4624-A04E-3EDEFB67404C}" type="datetimeFigureOut">
              <a:rPr lang="en-US" smtClean="0"/>
              <a:pPr/>
              <a:t>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441A0F-3679-4DA9-B3FC-B190CE89FB6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94A1D56-EA25-4624-A04E-3EDEFB67404C}" type="datetimeFigureOut">
              <a:rPr lang="en-US" smtClean="0"/>
              <a:pPr/>
              <a:t>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441A0F-3679-4DA9-B3FC-B190CE89FB6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94A1D56-EA25-4624-A04E-3EDEFB67404C}" type="datetimeFigureOut">
              <a:rPr lang="en-US" smtClean="0"/>
              <a:pPr/>
              <a:t>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441A0F-3679-4DA9-B3FC-B190CE89FB6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4A1D56-EA25-4624-A04E-3EDEFB67404C}" type="datetimeFigureOut">
              <a:rPr lang="en-US" smtClean="0"/>
              <a:pPr/>
              <a:t>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441A0F-3679-4DA9-B3FC-B190CE89FB6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94A1D56-EA25-4624-A04E-3EDEFB67404C}" type="datetimeFigureOut">
              <a:rPr lang="en-US" smtClean="0"/>
              <a:pPr/>
              <a:t>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441A0F-3679-4DA9-B3FC-B190CE89FB6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94A1D56-EA25-4624-A04E-3EDEFB67404C}" type="datetimeFigureOut">
              <a:rPr lang="en-US" smtClean="0"/>
              <a:pPr/>
              <a:t>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6441A0F-3679-4DA9-B3FC-B190CE89FB60}"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4A1D56-EA25-4624-A04E-3EDEFB67404C}" type="datetimeFigureOut">
              <a:rPr lang="en-US" smtClean="0"/>
              <a:pPr/>
              <a:t>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441A0F-3679-4DA9-B3FC-B190CE89FB6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4A1D56-EA25-4624-A04E-3EDEFB67404C}" type="datetimeFigureOut">
              <a:rPr lang="en-US" smtClean="0"/>
              <a:pPr/>
              <a:t>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441A0F-3679-4DA9-B3FC-B190CE89FB6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94A1D56-EA25-4624-A04E-3EDEFB67404C}" type="datetimeFigureOut">
              <a:rPr lang="en-US" smtClean="0"/>
              <a:pPr/>
              <a:t>2/2/2018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6441A0F-3679-4DA9-B3FC-B190CE89FB60}"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928670"/>
            <a:ext cx="8229600" cy="5395930"/>
          </a:xfrm>
        </p:spPr>
        <p:txBody>
          <a:bodyPr anchor="ctr" anchorCtr="0">
            <a:noAutofit/>
          </a:bodyPr>
          <a:lstStyle/>
          <a:p>
            <a:pPr algn="ctr">
              <a:spcBef>
                <a:spcPct val="0"/>
              </a:spcBef>
              <a:buNone/>
            </a:pPr>
            <a:r>
              <a:rPr lang="en-US" sz="8800" b="1" dirty="0" smtClean="0">
                <a:solidFill>
                  <a:schemeClr val="tx2"/>
                </a:solidFill>
              </a:rPr>
              <a:t>GST </a:t>
            </a:r>
            <a:endParaRPr lang="en-US" sz="5400" b="1" dirty="0" smtClean="0">
              <a:solidFill>
                <a:schemeClr val="tx2"/>
              </a:solidFill>
            </a:endParaRPr>
          </a:p>
          <a:p>
            <a:pPr algn="ctr">
              <a:spcBef>
                <a:spcPct val="0"/>
              </a:spcBef>
              <a:buNone/>
            </a:pPr>
            <a:r>
              <a:rPr lang="en-US" sz="2800" b="1" dirty="0" smtClean="0">
                <a:solidFill>
                  <a:schemeClr val="tx2"/>
                </a:solidFill>
              </a:rPr>
              <a:t>INPUT TAX CREDIT – Eligibility and Reversal</a:t>
            </a:r>
          </a:p>
          <a:p>
            <a:pPr>
              <a:spcBef>
                <a:spcPct val="0"/>
              </a:spcBef>
              <a:buClr>
                <a:schemeClr val="accent2">
                  <a:lumMod val="50000"/>
                </a:schemeClr>
              </a:buClr>
              <a:buNone/>
            </a:pPr>
            <a:endParaRPr lang="en-US" sz="2800" b="1" dirty="0" smtClean="0">
              <a:solidFill>
                <a:schemeClr val="tx2"/>
              </a:solidFill>
            </a:endParaRPr>
          </a:p>
          <a:p>
            <a:pPr algn="r">
              <a:spcBef>
                <a:spcPct val="0"/>
              </a:spcBef>
              <a:buNone/>
            </a:pPr>
            <a:endParaRPr lang="en-US" sz="2000" b="1" dirty="0" smtClean="0">
              <a:solidFill>
                <a:schemeClr val="tx2"/>
              </a:solidFill>
            </a:endParaRPr>
          </a:p>
          <a:p>
            <a:pPr algn="r">
              <a:spcBef>
                <a:spcPct val="0"/>
              </a:spcBef>
              <a:buNone/>
            </a:pPr>
            <a:endParaRPr lang="en-US" sz="2000" b="1" dirty="0" smtClean="0">
              <a:solidFill>
                <a:schemeClr val="tx2"/>
              </a:solidFill>
            </a:endParaRPr>
          </a:p>
          <a:p>
            <a:pPr algn="r">
              <a:spcBef>
                <a:spcPct val="0"/>
              </a:spcBef>
              <a:buNone/>
            </a:pPr>
            <a:endParaRPr lang="en-US" sz="2000" b="1" dirty="0" smtClean="0">
              <a:solidFill>
                <a:schemeClr val="tx2"/>
              </a:solidFill>
            </a:endParaRPr>
          </a:p>
          <a:p>
            <a:pPr algn="r">
              <a:spcBef>
                <a:spcPct val="0"/>
              </a:spcBef>
              <a:buNone/>
            </a:pPr>
            <a:endParaRPr lang="en-US" sz="2000" b="1" dirty="0" smtClean="0">
              <a:solidFill>
                <a:schemeClr val="tx2"/>
              </a:solidFill>
            </a:endParaRPr>
          </a:p>
          <a:p>
            <a:pPr algn="r">
              <a:spcBef>
                <a:spcPct val="0"/>
              </a:spcBef>
              <a:buNone/>
            </a:pPr>
            <a:r>
              <a:rPr lang="en-US" sz="2400" b="1" dirty="0" smtClean="0">
                <a:solidFill>
                  <a:schemeClr val="tx2"/>
                </a:solidFill>
              </a:rPr>
              <a:t>	 - CA DEVENDRA KATARIA</a:t>
            </a:r>
          </a:p>
          <a:p>
            <a:pPr algn="r">
              <a:spcBef>
                <a:spcPct val="0"/>
              </a:spcBef>
              <a:buNone/>
            </a:pPr>
            <a:r>
              <a:rPr lang="en-US" sz="2400" b="1" dirty="0" smtClean="0">
                <a:solidFill>
                  <a:schemeClr val="tx2"/>
                </a:solidFill>
              </a:rPr>
              <a:t>Partner</a:t>
            </a:r>
          </a:p>
          <a:p>
            <a:pPr algn="r">
              <a:spcBef>
                <a:spcPct val="0"/>
              </a:spcBef>
              <a:buNone/>
            </a:pPr>
            <a:r>
              <a:rPr lang="en-US" sz="2400" b="1" dirty="0" smtClean="0">
                <a:solidFill>
                  <a:schemeClr val="tx2"/>
                </a:solidFill>
              </a:rPr>
              <a:t>M/s </a:t>
            </a:r>
            <a:r>
              <a:rPr lang="en-US" sz="2400" b="1" dirty="0" err="1" smtClean="0">
                <a:solidFill>
                  <a:schemeClr val="tx2"/>
                </a:solidFill>
              </a:rPr>
              <a:t>Dhadda</a:t>
            </a:r>
            <a:r>
              <a:rPr lang="en-US" sz="2400" b="1" dirty="0" smtClean="0">
                <a:solidFill>
                  <a:schemeClr val="tx2"/>
                </a:solidFill>
              </a:rPr>
              <a:t> and Company</a:t>
            </a:r>
          </a:p>
          <a:p>
            <a:pPr algn="r">
              <a:spcBef>
                <a:spcPct val="0"/>
              </a:spcBef>
              <a:buNone/>
            </a:pPr>
            <a:r>
              <a:rPr lang="en-US" sz="2400" b="1" dirty="0" smtClean="0">
                <a:solidFill>
                  <a:schemeClr val="tx2"/>
                </a:solidFill>
              </a:rPr>
              <a:t>Chartered Accountants</a:t>
            </a:r>
            <a:endParaRPr lang="en-US" sz="11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lnSpcReduction="10000"/>
          </a:bodyPr>
          <a:lstStyle/>
          <a:p>
            <a:pPr marL="0" indent="14288" algn="just">
              <a:spcBef>
                <a:spcPts val="600"/>
              </a:spcBef>
              <a:spcAft>
                <a:spcPts val="600"/>
              </a:spcAft>
              <a:buNone/>
            </a:pPr>
            <a:r>
              <a:rPr lang="en-US" sz="2800" b="1" dirty="0" smtClean="0">
                <a:solidFill>
                  <a:schemeClr val="tx2"/>
                </a:solidFill>
                <a:latin typeface="Calibri" pitchFamily="34" charset="0"/>
                <a:ea typeface="+mj-ea"/>
                <a:cs typeface="Calibri" pitchFamily="34" charset="0"/>
              </a:rPr>
              <a:t>Section 2(19): “capital goods” </a:t>
            </a:r>
            <a:r>
              <a:rPr lang="en-US" sz="2800" dirty="0" smtClean="0">
                <a:solidFill>
                  <a:schemeClr val="tx2"/>
                </a:solidFill>
                <a:latin typeface="Calibri" pitchFamily="34" charset="0"/>
                <a:ea typeface="+mj-ea"/>
                <a:cs typeface="Calibri" pitchFamily="34" charset="0"/>
              </a:rPr>
              <a:t>means goods, </a:t>
            </a:r>
            <a:r>
              <a:rPr lang="en-US" sz="2800" u="sng" dirty="0" smtClean="0">
                <a:solidFill>
                  <a:schemeClr val="tx2"/>
                </a:solidFill>
                <a:latin typeface="Calibri" pitchFamily="34" charset="0"/>
                <a:ea typeface="+mj-ea"/>
                <a:cs typeface="Calibri" pitchFamily="34" charset="0"/>
              </a:rPr>
              <a:t>the value of which is capitalised</a:t>
            </a:r>
            <a:r>
              <a:rPr lang="en-US" sz="2800" dirty="0" smtClean="0">
                <a:solidFill>
                  <a:schemeClr val="tx2"/>
                </a:solidFill>
                <a:latin typeface="Calibri" pitchFamily="34" charset="0"/>
                <a:ea typeface="+mj-ea"/>
                <a:cs typeface="Calibri" pitchFamily="34" charset="0"/>
              </a:rPr>
              <a:t> in the books of accounts of the person claiming the credit and which are used or intended to be used in the course or furtherance of business</a:t>
            </a:r>
          </a:p>
          <a:p>
            <a:pPr marL="0" indent="0" algn="just">
              <a:buNone/>
            </a:pPr>
            <a:r>
              <a:rPr lang="en-US" sz="2800" b="1" dirty="0" smtClean="0">
                <a:solidFill>
                  <a:schemeClr val="tx2"/>
                </a:solidFill>
                <a:latin typeface="Calibri" pitchFamily="34" charset="0"/>
                <a:cs typeface="Calibri" pitchFamily="34" charset="0"/>
              </a:rPr>
              <a:t>Section 2(52): “goods’’ </a:t>
            </a:r>
            <a:r>
              <a:rPr lang="en-US" sz="2800" dirty="0" smtClean="0">
                <a:solidFill>
                  <a:schemeClr val="tx2"/>
                </a:solidFill>
                <a:latin typeface="Calibri" pitchFamily="34" charset="0"/>
                <a:cs typeface="Calibri" pitchFamily="34" charset="0"/>
              </a:rPr>
              <a:t>means every kind of movable property other than money and securities but includes actionable claim, growing crops, grass and things attached to or forming part of the land which are agreed to be severed before supply or under a contract of supply</a:t>
            </a:r>
          </a:p>
        </p:txBody>
      </p:sp>
      <p:sp>
        <p:nvSpPr>
          <p:cNvPr id="5" name="TextBox 4"/>
          <p:cNvSpPr txBox="1"/>
          <p:nvPr/>
        </p:nvSpPr>
        <p:spPr>
          <a:xfrm>
            <a:off x="571472" y="785794"/>
            <a:ext cx="8001056" cy="738664"/>
          </a:xfrm>
          <a:prstGeom prst="rect">
            <a:avLst/>
          </a:prstGeom>
          <a:noFill/>
        </p:spPr>
        <p:txBody>
          <a:bodyPr wrap="square" rtlCol="0">
            <a:spAutoFit/>
          </a:bodyPr>
          <a:lstStyle/>
          <a:p>
            <a:pPr algn="ctr"/>
            <a:r>
              <a:rPr lang="en-US" sz="4200" b="1" dirty="0" smtClean="0">
                <a:solidFill>
                  <a:schemeClr val="accent1">
                    <a:lumMod val="50000"/>
                  </a:schemeClr>
                </a:solidFill>
                <a:latin typeface="+mj-lt"/>
              </a:rPr>
              <a:t>IMPORTANT DEFINITIONS</a:t>
            </a:r>
            <a:endParaRPr lang="en-US" sz="4200" b="1" dirty="0">
              <a:solidFill>
                <a:schemeClr val="accent1">
                  <a:lumMod val="50000"/>
                </a:schemeClr>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a:bodyPr>
          <a:lstStyle/>
          <a:p>
            <a:pPr marL="0" indent="0">
              <a:buNone/>
            </a:pPr>
            <a:r>
              <a:rPr lang="en-US" sz="2800" b="1" dirty="0" smtClean="0">
                <a:solidFill>
                  <a:schemeClr val="tx2"/>
                </a:solidFill>
                <a:latin typeface="Calibri" pitchFamily="34" charset="0"/>
                <a:cs typeface="Calibri" pitchFamily="34" charset="0"/>
              </a:rPr>
              <a:t>Section 2(59): “</a:t>
            </a:r>
            <a:r>
              <a:rPr lang="en-US" sz="2800" b="1" u="sng" dirty="0" smtClean="0">
                <a:solidFill>
                  <a:schemeClr val="tx2"/>
                </a:solidFill>
                <a:latin typeface="Calibri" pitchFamily="34" charset="0"/>
                <a:cs typeface="Calibri" pitchFamily="34" charset="0"/>
              </a:rPr>
              <a:t>input</a:t>
            </a:r>
            <a:r>
              <a:rPr lang="en-US" sz="2800" b="1" dirty="0" smtClean="0">
                <a:solidFill>
                  <a:schemeClr val="tx2"/>
                </a:solidFill>
                <a:latin typeface="Calibri" pitchFamily="34" charset="0"/>
                <a:cs typeface="Calibri" pitchFamily="34" charset="0"/>
              </a:rPr>
              <a:t>” </a:t>
            </a:r>
            <a:r>
              <a:rPr lang="en-US" sz="2800" dirty="0" smtClean="0">
                <a:solidFill>
                  <a:schemeClr val="tx2"/>
                </a:solidFill>
                <a:latin typeface="Calibri" pitchFamily="34" charset="0"/>
                <a:cs typeface="Calibri" pitchFamily="34" charset="0"/>
              </a:rPr>
              <a:t>means any goods other than capital goods used or intended to be used by a supplier in the course or furtherance of business</a:t>
            </a:r>
          </a:p>
          <a:p>
            <a:pPr marL="0" indent="0">
              <a:buNone/>
            </a:pPr>
            <a:endParaRPr lang="en-US" sz="2800" dirty="0" smtClean="0">
              <a:solidFill>
                <a:schemeClr val="tx2"/>
              </a:solidFill>
              <a:latin typeface="Calibri" pitchFamily="34" charset="0"/>
              <a:cs typeface="Calibri" pitchFamily="34" charset="0"/>
            </a:endParaRPr>
          </a:p>
          <a:p>
            <a:pPr marL="0" indent="0">
              <a:buNone/>
            </a:pPr>
            <a:r>
              <a:rPr lang="en-US" sz="2800" b="1" dirty="0" smtClean="0">
                <a:solidFill>
                  <a:schemeClr val="tx2"/>
                </a:solidFill>
                <a:latin typeface="Calibri" pitchFamily="34" charset="0"/>
                <a:cs typeface="Calibri" pitchFamily="34" charset="0"/>
              </a:rPr>
              <a:t>Section 2(60): “input service” </a:t>
            </a:r>
            <a:r>
              <a:rPr lang="en-US" sz="2800" dirty="0" smtClean="0">
                <a:solidFill>
                  <a:schemeClr val="tx2"/>
                </a:solidFill>
                <a:latin typeface="Calibri" pitchFamily="34" charset="0"/>
                <a:cs typeface="Calibri" pitchFamily="34" charset="0"/>
              </a:rPr>
              <a:t>means any service used or intended to be used by a supplier in the course or furtherance of business;</a:t>
            </a:r>
          </a:p>
        </p:txBody>
      </p:sp>
      <p:sp>
        <p:nvSpPr>
          <p:cNvPr id="5" name="TextBox 4"/>
          <p:cNvSpPr txBox="1"/>
          <p:nvPr/>
        </p:nvSpPr>
        <p:spPr>
          <a:xfrm>
            <a:off x="571472" y="785794"/>
            <a:ext cx="8001056" cy="738664"/>
          </a:xfrm>
          <a:prstGeom prst="rect">
            <a:avLst/>
          </a:prstGeom>
          <a:noFill/>
        </p:spPr>
        <p:txBody>
          <a:bodyPr wrap="square" rtlCol="0">
            <a:spAutoFit/>
          </a:bodyPr>
          <a:lstStyle/>
          <a:p>
            <a:pPr algn="ctr"/>
            <a:r>
              <a:rPr lang="en-US" sz="4200" b="1" dirty="0" smtClean="0">
                <a:solidFill>
                  <a:schemeClr val="accent1">
                    <a:lumMod val="50000"/>
                  </a:schemeClr>
                </a:solidFill>
                <a:latin typeface="+mj-lt"/>
              </a:rPr>
              <a:t>IMPORTANT DEFINITIONS</a:t>
            </a:r>
            <a:endParaRPr lang="en-US" sz="4200" b="1" dirty="0">
              <a:solidFill>
                <a:schemeClr val="accent1">
                  <a:lumMod val="50000"/>
                </a:schemeClr>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lnSpcReduction="10000"/>
          </a:bodyPr>
          <a:lstStyle/>
          <a:p>
            <a:pPr marL="0" indent="0" algn="just">
              <a:buNone/>
            </a:pPr>
            <a:r>
              <a:rPr lang="en-US" sz="2800" b="1" dirty="0" smtClean="0">
                <a:solidFill>
                  <a:schemeClr val="tx2"/>
                </a:solidFill>
                <a:latin typeface="Calibri" pitchFamily="34" charset="0"/>
                <a:cs typeface="Calibri" pitchFamily="34" charset="0"/>
              </a:rPr>
              <a:t>Section 2(62): "input tax" </a:t>
            </a:r>
            <a:r>
              <a:rPr lang="en-US" sz="2800" dirty="0" smtClean="0">
                <a:solidFill>
                  <a:schemeClr val="tx2"/>
                </a:solidFill>
                <a:latin typeface="Calibri" pitchFamily="34" charset="0"/>
                <a:cs typeface="Calibri" pitchFamily="34" charset="0"/>
              </a:rPr>
              <a:t>in relation to a registered person, means the CENTRAL TAX, STATE TAX, INTEGRATED TAX OR UT TAX charged on any supply of goods or services to him and </a:t>
            </a:r>
            <a:r>
              <a:rPr lang="en-US" sz="2800" b="1" u="sng" dirty="0" smtClean="0">
                <a:solidFill>
                  <a:schemeClr val="tx2"/>
                </a:solidFill>
                <a:latin typeface="Calibri" pitchFamily="34" charset="0"/>
                <a:cs typeface="Calibri" pitchFamily="34" charset="0"/>
              </a:rPr>
              <a:t>includes</a:t>
            </a:r>
            <a:r>
              <a:rPr lang="en-US" sz="2800" dirty="0" smtClean="0">
                <a:solidFill>
                  <a:schemeClr val="tx2"/>
                </a:solidFill>
                <a:latin typeface="Calibri" pitchFamily="34" charset="0"/>
                <a:cs typeface="Calibri" pitchFamily="34" charset="0"/>
              </a:rPr>
              <a:t> </a:t>
            </a:r>
          </a:p>
          <a:p>
            <a:pPr marL="269875" indent="-269875" algn="just">
              <a:buClr>
                <a:schemeClr val="accent1">
                  <a:lumMod val="50000"/>
                </a:schemeClr>
              </a:buClr>
              <a:buFont typeface="Wingdings" pitchFamily="2" charset="2"/>
              <a:buChar char="§"/>
            </a:pPr>
            <a:r>
              <a:rPr lang="en-US" sz="2800" dirty="0" smtClean="0">
                <a:solidFill>
                  <a:schemeClr val="tx2"/>
                </a:solidFill>
                <a:latin typeface="Calibri" pitchFamily="34" charset="0"/>
                <a:cs typeface="Calibri" pitchFamily="34" charset="0"/>
              </a:rPr>
              <a:t>IGST charged on imports</a:t>
            </a:r>
          </a:p>
          <a:p>
            <a:pPr marL="269875" indent="-269875" algn="just">
              <a:buClr>
                <a:schemeClr val="accent1">
                  <a:lumMod val="50000"/>
                </a:schemeClr>
              </a:buClr>
              <a:buFont typeface="Wingdings" pitchFamily="2" charset="2"/>
              <a:buChar char="§"/>
            </a:pPr>
            <a:r>
              <a:rPr lang="en-US" sz="2800" dirty="0" smtClean="0">
                <a:solidFill>
                  <a:schemeClr val="tx2"/>
                </a:solidFill>
                <a:latin typeface="Calibri" pitchFamily="34" charset="0"/>
                <a:cs typeface="Calibri" pitchFamily="34" charset="0"/>
              </a:rPr>
              <a:t>the tax payable under </a:t>
            </a:r>
            <a:r>
              <a:rPr lang="en-US" sz="2800" b="1" u="sng" dirty="0" smtClean="0">
                <a:solidFill>
                  <a:schemeClr val="tx2"/>
                </a:solidFill>
                <a:latin typeface="Calibri" pitchFamily="34" charset="0"/>
                <a:cs typeface="Calibri" pitchFamily="34" charset="0"/>
              </a:rPr>
              <a:t>sub-section (3) and (4) of section 9</a:t>
            </a:r>
            <a:r>
              <a:rPr lang="en-US" sz="2800" dirty="0" smtClean="0">
                <a:solidFill>
                  <a:schemeClr val="tx2"/>
                </a:solidFill>
                <a:latin typeface="Calibri" pitchFamily="34" charset="0"/>
                <a:cs typeface="Calibri" pitchFamily="34" charset="0"/>
              </a:rPr>
              <a:t> of CGST ACT and Respective SGST or UTGST ACT.</a:t>
            </a:r>
          </a:p>
          <a:p>
            <a:pPr marL="269875" indent="-269875" algn="just">
              <a:buClr>
                <a:schemeClr val="accent1">
                  <a:lumMod val="50000"/>
                </a:schemeClr>
              </a:buClr>
              <a:buFont typeface="Wingdings" pitchFamily="2" charset="2"/>
              <a:buChar char="§"/>
            </a:pPr>
            <a:r>
              <a:rPr lang="en-US" sz="2800" dirty="0" smtClean="0">
                <a:solidFill>
                  <a:schemeClr val="tx2"/>
                </a:solidFill>
                <a:latin typeface="Calibri" pitchFamily="34" charset="0"/>
                <a:cs typeface="Calibri" pitchFamily="34" charset="0"/>
              </a:rPr>
              <a:t>the tax payable under </a:t>
            </a:r>
            <a:r>
              <a:rPr lang="en-US" sz="2800" b="1" u="sng" dirty="0" smtClean="0">
                <a:solidFill>
                  <a:schemeClr val="tx2"/>
                </a:solidFill>
                <a:latin typeface="Calibri" pitchFamily="34" charset="0"/>
                <a:cs typeface="Calibri" pitchFamily="34" charset="0"/>
              </a:rPr>
              <a:t>sub-section (3) and (4) of section 5</a:t>
            </a:r>
            <a:r>
              <a:rPr lang="en-US" sz="2800" b="1" dirty="0" smtClean="0">
                <a:solidFill>
                  <a:schemeClr val="tx2"/>
                </a:solidFill>
                <a:latin typeface="Calibri" pitchFamily="34" charset="0"/>
                <a:cs typeface="Calibri" pitchFamily="34" charset="0"/>
              </a:rPr>
              <a:t> </a:t>
            </a:r>
            <a:r>
              <a:rPr lang="en-US" sz="2800" dirty="0" smtClean="0">
                <a:solidFill>
                  <a:schemeClr val="tx2"/>
                </a:solidFill>
                <a:latin typeface="Calibri" pitchFamily="34" charset="0"/>
                <a:cs typeface="Calibri" pitchFamily="34" charset="0"/>
              </a:rPr>
              <a:t>of IGST ACT.</a:t>
            </a:r>
          </a:p>
          <a:p>
            <a:pPr marL="0" indent="0" algn="just">
              <a:buNone/>
            </a:pPr>
            <a:r>
              <a:rPr lang="en-US" sz="2800" dirty="0" smtClean="0">
                <a:solidFill>
                  <a:schemeClr val="tx2"/>
                </a:solidFill>
                <a:latin typeface="Calibri" pitchFamily="34" charset="0"/>
                <a:cs typeface="Calibri" pitchFamily="34" charset="0"/>
              </a:rPr>
              <a:t>But </a:t>
            </a:r>
            <a:r>
              <a:rPr lang="en-US" sz="2800" b="1" u="sng" dirty="0" smtClean="0">
                <a:solidFill>
                  <a:schemeClr val="tx2"/>
                </a:solidFill>
                <a:latin typeface="Calibri" pitchFamily="34" charset="0"/>
                <a:cs typeface="Calibri" pitchFamily="34" charset="0"/>
              </a:rPr>
              <a:t>does not include </a:t>
            </a:r>
            <a:r>
              <a:rPr lang="en-US" sz="2800" dirty="0" smtClean="0">
                <a:solidFill>
                  <a:schemeClr val="tx2"/>
                </a:solidFill>
                <a:latin typeface="Calibri" pitchFamily="34" charset="0"/>
                <a:cs typeface="Calibri" pitchFamily="34" charset="0"/>
              </a:rPr>
              <a:t>the tax paid under </a:t>
            </a:r>
            <a:r>
              <a:rPr lang="en-US" sz="2800" b="1" u="sng" dirty="0" smtClean="0">
                <a:solidFill>
                  <a:schemeClr val="tx2"/>
                </a:solidFill>
                <a:latin typeface="Calibri" pitchFamily="34" charset="0"/>
                <a:cs typeface="Calibri" pitchFamily="34" charset="0"/>
              </a:rPr>
              <a:t>section 10</a:t>
            </a:r>
          </a:p>
        </p:txBody>
      </p:sp>
      <p:sp>
        <p:nvSpPr>
          <p:cNvPr id="5" name="TextBox 4"/>
          <p:cNvSpPr txBox="1"/>
          <p:nvPr/>
        </p:nvSpPr>
        <p:spPr>
          <a:xfrm>
            <a:off x="571472" y="785794"/>
            <a:ext cx="8001056" cy="738664"/>
          </a:xfrm>
          <a:prstGeom prst="rect">
            <a:avLst/>
          </a:prstGeom>
          <a:noFill/>
        </p:spPr>
        <p:txBody>
          <a:bodyPr wrap="square" rtlCol="0">
            <a:spAutoFit/>
          </a:bodyPr>
          <a:lstStyle/>
          <a:p>
            <a:pPr algn="ctr"/>
            <a:r>
              <a:rPr lang="en-US" sz="4200" b="1" dirty="0" smtClean="0">
                <a:solidFill>
                  <a:schemeClr val="accent1">
                    <a:lumMod val="50000"/>
                  </a:schemeClr>
                </a:solidFill>
                <a:latin typeface="+mj-lt"/>
              </a:rPr>
              <a:t>IMPORTANT DEFINITIONS</a:t>
            </a:r>
            <a:endParaRPr lang="en-US" sz="4200" b="1" dirty="0">
              <a:solidFill>
                <a:schemeClr val="accent1">
                  <a:lumMod val="50000"/>
                </a:schemeClr>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a:bodyPr>
          <a:lstStyle/>
          <a:p>
            <a:pPr marL="288000">
              <a:spcBef>
                <a:spcPts val="600"/>
              </a:spcBef>
              <a:spcAft>
                <a:spcPts val="600"/>
              </a:spcAft>
              <a:buClr>
                <a:schemeClr val="accent2">
                  <a:lumMod val="50000"/>
                </a:schemeClr>
              </a:buClr>
              <a:buFont typeface="Wingdings" pitchFamily="2" charset="2"/>
              <a:buChar char="§"/>
            </a:pPr>
            <a:r>
              <a:rPr lang="en-US" sz="2800" dirty="0" smtClean="0">
                <a:solidFill>
                  <a:schemeClr val="tx2"/>
                </a:solidFill>
                <a:latin typeface="Calibri" pitchFamily="34" charset="0"/>
                <a:cs typeface="Calibri" pitchFamily="34" charset="0"/>
              </a:rPr>
              <a:t>Every Registered Taxable Person shall be entitled to take credit of </a:t>
            </a:r>
            <a:r>
              <a:rPr lang="en-US" sz="2800" b="1" u="sng" dirty="0" smtClean="0">
                <a:solidFill>
                  <a:schemeClr val="tx2"/>
                </a:solidFill>
                <a:latin typeface="Calibri" pitchFamily="34" charset="0"/>
                <a:cs typeface="Calibri" pitchFamily="34" charset="0"/>
              </a:rPr>
              <a:t>input tax</a:t>
            </a:r>
            <a:r>
              <a:rPr lang="en-US" sz="2800" b="1" dirty="0" smtClean="0">
                <a:solidFill>
                  <a:schemeClr val="tx2"/>
                </a:solidFill>
                <a:latin typeface="Calibri" pitchFamily="34" charset="0"/>
                <a:cs typeface="Calibri" pitchFamily="34" charset="0"/>
              </a:rPr>
              <a:t> </a:t>
            </a:r>
            <a:r>
              <a:rPr lang="en-US" sz="2800" dirty="0" smtClean="0">
                <a:solidFill>
                  <a:schemeClr val="tx2"/>
                </a:solidFill>
                <a:latin typeface="Calibri" pitchFamily="34" charset="0"/>
                <a:cs typeface="Calibri" pitchFamily="34" charset="0"/>
              </a:rPr>
              <a:t>charged on </a:t>
            </a:r>
          </a:p>
          <a:p>
            <a:pPr marL="288000">
              <a:spcBef>
                <a:spcPts val="600"/>
              </a:spcBef>
              <a:spcAft>
                <a:spcPts val="600"/>
              </a:spcAft>
              <a:buClr>
                <a:schemeClr val="accent2">
                  <a:lumMod val="50000"/>
                </a:schemeClr>
              </a:buClr>
              <a:buFont typeface="Wingdings" pitchFamily="2" charset="2"/>
              <a:buChar char="§"/>
            </a:pPr>
            <a:r>
              <a:rPr lang="en-US" sz="2800" dirty="0" smtClean="0">
                <a:solidFill>
                  <a:schemeClr val="tx2"/>
                </a:solidFill>
                <a:latin typeface="Calibri" pitchFamily="34" charset="0"/>
                <a:cs typeface="Calibri" pitchFamily="34" charset="0"/>
              </a:rPr>
              <a:t>Inward Supply of </a:t>
            </a:r>
            <a:r>
              <a:rPr lang="en-US" sz="2800" b="1" u="sng" dirty="0" smtClean="0">
                <a:solidFill>
                  <a:schemeClr val="tx2"/>
                </a:solidFill>
                <a:latin typeface="Calibri" pitchFamily="34" charset="0"/>
                <a:cs typeface="Calibri" pitchFamily="34" charset="0"/>
              </a:rPr>
              <a:t>Goods or Services</a:t>
            </a:r>
          </a:p>
          <a:p>
            <a:pPr marL="288000">
              <a:spcBef>
                <a:spcPts val="600"/>
              </a:spcBef>
              <a:spcAft>
                <a:spcPts val="600"/>
              </a:spcAft>
              <a:buClr>
                <a:schemeClr val="accent2">
                  <a:lumMod val="50000"/>
                </a:schemeClr>
              </a:buClr>
              <a:buFont typeface="Wingdings" pitchFamily="2" charset="2"/>
              <a:buChar char="§"/>
            </a:pPr>
            <a:r>
              <a:rPr lang="en-US" sz="2800" dirty="0" smtClean="0">
                <a:solidFill>
                  <a:schemeClr val="tx2"/>
                </a:solidFill>
                <a:latin typeface="Calibri" pitchFamily="34" charset="0"/>
                <a:cs typeface="Calibri" pitchFamily="34" charset="0"/>
              </a:rPr>
              <a:t>Which are </a:t>
            </a:r>
            <a:r>
              <a:rPr lang="en-US" sz="2800" b="1" u="sng" dirty="0" smtClean="0">
                <a:solidFill>
                  <a:schemeClr val="tx2"/>
                </a:solidFill>
                <a:latin typeface="Calibri" pitchFamily="34" charset="0"/>
                <a:cs typeface="Calibri" pitchFamily="34" charset="0"/>
              </a:rPr>
              <a:t>used or Intended to be used</a:t>
            </a:r>
            <a:r>
              <a:rPr lang="en-US" sz="2800" b="1" dirty="0" smtClean="0">
                <a:solidFill>
                  <a:schemeClr val="tx2"/>
                </a:solidFill>
                <a:latin typeface="Calibri" pitchFamily="34" charset="0"/>
                <a:cs typeface="Calibri" pitchFamily="34" charset="0"/>
              </a:rPr>
              <a:t> </a:t>
            </a:r>
            <a:r>
              <a:rPr lang="en-US" sz="2800" dirty="0" smtClean="0">
                <a:solidFill>
                  <a:schemeClr val="tx2"/>
                </a:solidFill>
                <a:latin typeface="Calibri" pitchFamily="34" charset="0"/>
                <a:cs typeface="Calibri" pitchFamily="34" charset="0"/>
              </a:rPr>
              <a:t>in the course of furtherance of business.</a:t>
            </a:r>
          </a:p>
        </p:txBody>
      </p:sp>
      <p:sp>
        <p:nvSpPr>
          <p:cNvPr id="5" name="TextBox 4"/>
          <p:cNvSpPr txBox="1"/>
          <p:nvPr/>
        </p:nvSpPr>
        <p:spPr>
          <a:xfrm>
            <a:off x="571472" y="785794"/>
            <a:ext cx="8001056" cy="769441"/>
          </a:xfrm>
          <a:prstGeom prst="rect">
            <a:avLst/>
          </a:prstGeom>
          <a:noFill/>
        </p:spPr>
        <p:txBody>
          <a:bodyPr wrap="square" rtlCol="0">
            <a:spAutoFit/>
          </a:bodyPr>
          <a:lstStyle/>
          <a:p>
            <a:pPr algn="ctr"/>
            <a:r>
              <a:rPr lang="en-US" sz="4400" b="1" dirty="0" smtClean="0">
                <a:solidFill>
                  <a:schemeClr val="tx2"/>
                </a:solidFill>
                <a:latin typeface="Calibri" pitchFamily="34" charset="0"/>
                <a:cs typeface="Calibri" pitchFamily="34" charset="0"/>
              </a:rPr>
              <a:t>Section 16: Entitlement of ITC</a:t>
            </a:r>
            <a:endParaRPr lang="en-US" sz="4200" b="1" dirty="0">
              <a:solidFill>
                <a:schemeClr val="accent1">
                  <a:lumMod val="50000"/>
                </a:schemeClr>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a:bodyPr>
          <a:lstStyle/>
          <a:p>
            <a:pPr marL="288000" algn="just">
              <a:spcBef>
                <a:spcPts val="600"/>
              </a:spcBef>
              <a:spcAft>
                <a:spcPts val="600"/>
              </a:spcAft>
              <a:buClr>
                <a:schemeClr val="tx2"/>
              </a:buClr>
              <a:buFont typeface="Wingdings" pitchFamily="2" charset="2"/>
              <a:buChar char="§"/>
            </a:pPr>
            <a:r>
              <a:rPr lang="en-US" sz="2800" dirty="0" smtClean="0">
                <a:solidFill>
                  <a:schemeClr val="tx2"/>
                </a:solidFill>
                <a:latin typeface="Calibri" pitchFamily="34" charset="0"/>
                <a:cs typeface="Calibri" pitchFamily="34" charset="0"/>
              </a:rPr>
              <a:t>Possession of a Tax Invoice or Debit Note</a:t>
            </a:r>
          </a:p>
          <a:p>
            <a:pPr marL="288000" algn="just">
              <a:spcBef>
                <a:spcPts val="600"/>
              </a:spcBef>
              <a:spcAft>
                <a:spcPts val="600"/>
              </a:spcAft>
              <a:buClr>
                <a:schemeClr val="tx2"/>
              </a:buClr>
              <a:buFont typeface="Wingdings" pitchFamily="2" charset="2"/>
              <a:buChar char="§"/>
            </a:pPr>
            <a:r>
              <a:rPr lang="en-US" sz="2800" dirty="0" smtClean="0">
                <a:solidFill>
                  <a:schemeClr val="tx2"/>
                </a:solidFill>
                <a:latin typeface="Calibri" pitchFamily="34" charset="0"/>
                <a:cs typeface="Calibri" pitchFamily="34" charset="0"/>
              </a:rPr>
              <a:t>Receipt of goods or Services</a:t>
            </a:r>
          </a:p>
          <a:p>
            <a:pPr marL="288000" algn="just">
              <a:spcBef>
                <a:spcPts val="600"/>
              </a:spcBef>
              <a:spcAft>
                <a:spcPts val="600"/>
              </a:spcAft>
              <a:buClr>
                <a:schemeClr val="tx2"/>
              </a:buClr>
              <a:buFont typeface="Wingdings" pitchFamily="2" charset="2"/>
              <a:buChar char="§"/>
            </a:pPr>
            <a:r>
              <a:rPr lang="en-US" sz="2800" dirty="0" smtClean="0">
                <a:solidFill>
                  <a:schemeClr val="tx2"/>
                </a:solidFill>
                <a:latin typeface="Calibri" pitchFamily="34" charset="0"/>
                <a:cs typeface="Calibri" pitchFamily="34" charset="0"/>
              </a:rPr>
              <a:t>Tax charged has been actually paid.</a:t>
            </a:r>
          </a:p>
          <a:p>
            <a:pPr marL="288000" algn="just">
              <a:spcBef>
                <a:spcPts val="600"/>
              </a:spcBef>
              <a:spcAft>
                <a:spcPts val="600"/>
              </a:spcAft>
              <a:buClr>
                <a:schemeClr val="tx2"/>
              </a:buClr>
              <a:buFont typeface="Wingdings" pitchFamily="2" charset="2"/>
              <a:buChar char="§"/>
            </a:pPr>
            <a:r>
              <a:rPr lang="en-US" sz="2800" dirty="0" smtClean="0">
                <a:solidFill>
                  <a:schemeClr val="tx2"/>
                </a:solidFill>
                <a:latin typeface="Calibri" pitchFamily="34" charset="0"/>
                <a:cs typeface="Calibri" pitchFamily="34" charset="0"/>
              </a:rPr>
              <a:t>Furnished return under section 39</a:t>
            </a:r>
          </a:p>
          <a:p>
            <a:pPr marL="288000" algn="just">
              <a:spcBef>
                <a:spcPts val="600"/>
              </a:spcBef>
              <a:spcAft>
                <a:spcPts val="600"/>
              </a:spcAft>
              <a:buClr>
                <a:schemeClr val="tx2"/>
              </a:buClr>
              <a:buFont typeface="Wingdings" pitchFamily="2" charset="2"/>
              <a:buChar char="§"/>
            </a:pPr>
            <a:r>
              <a:rPr lang="en-US" sz="2800" dirty="0" smtClean="0">
                <a:solidFill>
                  <a:schemeClr val="tx2"/>
                </a:solidFill>
                <a:latin typeface="Calibri" pitchFamily="34" charset="0"/>
                <a:cs typeface="Calibri" pitchFamily="34" charset="0"/>
              </a:rPr>
              <a:t>Payment to be made to the supplier in 180 days.</a:t>
            </a:r>
          </a:p>
          <a:p>
            <a:pPr marL="288000" algn="just">
              <a:spcBef>
                <a:spcPts val="600"/>
              </a:spcBef>
              <a:spcAft>
                <a:spcPts val="600"/>
              </a:spcAft>
              <a:buClr>
                <a:schemeClr val="tx2"/>
              </a:buClr>
              <a:buFont typeface="Wingdings" pitchFamily="2" charset="2"/>
              <a:buChar char="§"/>
            </a:pPr>
            <a:r>
              <a:rPr lang="en-US" sz="2800" dirty="0" smtClean="0">
                <a:solidFill>
                  <a:schemeClr val="tx2"/>
                </a:solidFill>
                <a:latin typeface="Calibri" pitchFamily="34" charset="0"/>
                <a:cs typeface="Calibri" pitchFamily="34" charset="0"/>
              </a:rPr>
              <a:t>No Depreciation on Input Tax</a:t>
            </a:r>
          </a:p>
        </p:txBody>
      </p:sp>
      <p:sp>
        <p:nvSpPr>
          <p:cNvPr id="5" name="TextBox 4"/>
          <p:cNvSpPr txBox="1"/>
          <p:nvPr/>
        </p:nvSpPr>
        <p:spPr>
          <a:xfrm>
            <a:off x="571472" y="785794"/>
            <a:ext cx="8001056" cy="769441"/>
          </a:xfrm>
          <a:prstGeom prst="rect">
            <a:avLst/>
          </a:prstGeom>
          <a:noFill/>
        </p:spPr>
        <p:txBody>
          <a:bodyPr wrap="square" rtlCol="0">
            <a:spAutoFit/>
          </a:bodyPr>
          <a:lstStyle/>
          <a:p>
            <a:pPr algn="ctr"/>
            <a:r>
              <a:rPr lang="en-US" sz="4400" b="1" dirty="0" smtClean="0">
                <a:solidFill>
                  <a:schemeClr val="tx2"/>
                </a:solidFill>
                <a:latin typeface="Calibri" pitchFamily="34" charset="0"/>
                <a:cs typeface="Calibri" pitchFamily="34" charset="0"/>
              </a:rPr>
              <a:t>Section 16: Conditions of ITC</a:t>
            </a:r>
            <a:endParaRPr lang="en-US" sz="4200" b="1" dirty="0">
              <a:solidFill>
                <a:schemeClr val="accent1">
                  <a:lumMod val="50000"/>
                </a:schemeClr>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a:bodyPr>
          <a:lstStyle/>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To claim ITC on an invoice pertaining to FY 2017-18 last date will be earlier of the following: -</a:t>
            </a:r>
          </a:p>
          <a:p>
            <a:pPr marL="288000" algn="just">
              <a:spcBef>
                <a:spcPts val="600"/>
              </a:spcBef>
              <a:spcAft>
                <a:spcPts val="600"/>
              </a:spcAft>
              <a:buClr>
                <a:schemeClr val="tx2"/>
              </a:buClr>
              <a:buFont typeface="Wingdings" pitchFamily="2" charset="2"/>
              <a:buChar char="§"/>
            </a:pPr>
            <a:r>
              <a:rPr lang="en-US" sz="2800" dirty="0" smtClean="0">
                <a:solidFill>
                  <a:schemeClr val="tx2"/>
                </a:solidFill>
                <a:latin typeface="Calibri" pitchFamily="34" charset="0"/>
                <a:cs typeface="Calibri" pitchFamily="34" charset="0"/>
              </a:rPr>
              <a:t>Date of Furnishing of Annual Return u/s 39 for FY 2017-18.</a:t>
            </a:r>
          </a:p>
          <a:p>
            <a:pPr marL="288000" algn="just">
              <a:spcBef>
                <a:spcPts val="600"/>
              </a:spcBef>
              <a:spcAft>
                <a:spcPts val="600"/>
              </a:spcAft>
              <a:buClr>
                <a:schemeClr val="tx2"/>
              </a:buClr>
              <a:buFont typeface="Wingdings" pitchFamily="2" charset="2"/>
              <a:buChar char="§"/>
            </a:pPr>
            <a:r>
              <a:rPr lang="en-US" sz="2800" dirty="0" smtClean="0">
                <a:solidFill>
                  <a:schemeClr val="tx2"/>
                </a:solidFill>
                <a:latin typeface="Calibri" pitchFamily="34" charset="0"/>
                <a:cs typeface="Calibri" pitchFamily="34" charset="0"/>
              </a:rPr>
              <a:t>Due Date  of Furnishing of GSTR 3 for September 2018.</a:t>
            </a:r>
          </a:p>
        </p:txBody>
      </p:sp>
      <p:sp>
        <p:nvSpPr>
          <p:cNvPr id="5" name="TextBox 4"/>
          <p:cNvSpPr txBox="1"/>
          <p:nvPr/>
        </p:nvSpPr>
        <p:spPr>
          <a:xfrm>
            <a:off x="571472" y="785794"/>
            <a:ext cx="8001056" cy="707886"/>
          </a:xfrm>
          <a:prstGeom prst="rect">
            <a:avLst/>
          </a:prstGeom>
          <a:noFill/>
        </p:spPr>
        <p:txBody>
          <a:bodyPr wrap="square" rtlCol="0">
            <a:spAutoFit/>
          </a:bodyPr>
          <a:lstStyle/>
          <a:p>
            <a:pPr algn="ctr"/>
            <a:r>
              <a:rPr lang="en-US" sz="4000" b="1" dirty="0" smtClean="0">
                <a:solidFill>
                  <a:schemeClr val="tx2"/>
                </a:solidFill>
                <a:latin typeface="Calibri" pitchFamily="34" charset="0"/>
                <a:cs typeface="Calibri" pitchFamily="34" charset="0"/>
              </a:rPr>
              <a:t>Section 16: Time Limit to Claim ITC</a:t>
            </a:r>
            <a:endParaRPr lang="en-US" sz="4000" b="1" dirty="0">
              <a:solidFill>
                <a:schemeClr val="accent1">
                  <a:lumMod val="50000"/>
                </a:schemeClr>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a:bodyPr>
          <a:lstStyle/>
          <a:p>
            <a:pPr marL="288000" algn="just">
              <a:spcBef>
                <a:spcPts val="600"/>
              </a:spcBef>
              <a:spcAft>
                <a:spcPts val="600"/>
              </a:spcAft>
              <a:buClr>
                <a:schemeClr val="tx2"/>
              </a:buClr>
              <a:buFont typeface="Wingdings" pitchFamily="2" charset="2"/>
              <a:buChar char="§"/>
            </a:pPr>
            <a:r>
              <a:rPr lang="en-US" sz="2800" dirty="0" smtClean="0">
                <a:solidFill>
                  <a:schemeClr val="tx2"/>
                </a:solidFill>
                <a:latin typeface="Calibri" pitchFamily="34" charset="0"/>
                <a:cs typeface="Calibri" pitchFamily="34" charset="0"/>
              </a:rPr>
              <a:t>Input available in respect of IGST</a:t>
            </a:r>
          </a:p>
          <a:p>
            <a:pPr marL="653760" lvl="1" algn="just">
              <a:spcBef>
                <a:spcPts val="600"/>
              </a:spcBef>
              <a:spcAft>
                <a:spcPts val="600"/>
              </a:spcAft>
              <a:buClr>
                <a:schemeClr val="tx2"/>
              </a:buClr>
              <a:buFont typeface="Wingdings" pitchFamily="2" charset="2"/>
              <a:buChar char="§"/>
            </a:pPr>
            <a:r>
              <a:rPr lang="en-US" dirty="0" smtClean="0">
                <a:solidFill>
                  <a:schemeClr val="tx2"/>
                </a:solidFill>
                <a:latin typeface="Calibri" pitchFamily="34" charset="0"/>
                <a:cs typeface="Calibri" pitchFamily="34" charset="0"/>
              </a:rPr>
              <a:t>IGST, CGST, SGST</a:t>
            </a:r>
          </a:p>
          <a:p>
            <a:pPr marL="288000" algn="just">
              <a:spcBef>
                <a:spcPts val="600"/>
              </a:spcBef>
              <a:spcAft>
                <a:spcPts val="600"/>
              </a:spcAft>
              <a:buClr>
                <a:schemeClr val="tx2"/>
              </a:buClr>
              <a:buFont typeface="Wingdings" pitchFamily="2" charset="2"/>
              <a:buChar char="§"/>
            </a:pPr>
            <a:r>
              <a:rPr lang="en-US" sz="2800" dirty="0" smtClean="0">
                <a:solidFill>
                  <a:schemeClr val="tx2"/>
                </a:solidFill>
                <a:latin typeface="Calibri" pitchFamily="34" charset="0"/>
                <a:cs typeface="Calibri" pitchFamily="34" charset="0"/>
              </a:rPr>
              <a:t>Input available in respect of CGST </a:t>
            </a:r>
          </a:p>
          <a:p>
            <a:pPr marL="653760" lvl="1" algn="just">
              <a:spcBef>
                <a:spcPts val="600"/>
              </a:spcBef>
              <a:spcAft>
                <a:spcPts val="600"/>
              </a:spcAft>
              <a:buClr>
                <a:schemeClr val="tx2"/>
              </a:buClr>
              <a:buFont typeface="Wingdings" pitchFamily="2" charset="2"/>
              <a:buChar char="§"/>
            </a:pPr>
            <a:r>
              <a:rPr lang="en-US" dirty="0" smtClean="0">
                <a:solidFill>
                  <a:schemeClr val="tx2"/>
                </a:solidFill>
                <a:latin typeface="Calibri" pitchFamily="34" charset="0"/>
                <a:cs typeface="Calibri" pitchFamily="34" charset="0"/>
              </a:rPr>
              <a:t>CGST, IGST		</a:t>
            </a:r>
            <a:endParaRPr lang="en-US" b="1" dirty="0" smtClean="0">
              <a:solidFill>
                <a:schemeClr val="tx2"/>
              </a:solidFill>
              <a:latin typeface="Calibri" pitchFamily="34" charset="0"/>
              <a:cs typeface="Calibri" pitchFamily="34" charset="0"/>
            </a:endParaRPr>
          </a:p>
          <a:p>
            <a:pPr marL="288000" algn="just">
              <a:spcBef>
                <a:spcPts val="600"/>
              </a:spcBef>
              <a:spcAft>
                <a:spcPts val="600"/>
              </a:spcAft>
              <a:buClr>
                <a:schemeClr val="tx2"/>
              </a:buClr>
              <a:buFont typeface="Wingdings" pitchFamily="2" charset="2"/>
              <a:buChar char="§"/>
            </a:pPr>
            <a:r>
              <a:rPr lang="en-US" sz="2800" dirty="0" smtClean="0">
                <a:solidFill>
                  <a:schemeClr val="tx2"/>
                </a:solidFill>
                <a:latin typeface="Calibri" pitchFamily="34" charset="0"/>
                <a:cs typeface="Calibri" pitchFamily="34" charset="0"/>
              </a:rPr>
              <a:t>Input available in respect of SGST</a:t>
            </a:r>
          </a:p>
          <a:p>
            <a:pPr marL="653760" lvl="1" algn="just">
              <a:spcBef>
                <a:spcPts val="600"/>
              </a:spcBef>
              <a:spcAft>
                <a:spcPts val="600"/>
              </a:spcAft>
              <a:buClr>
                <a:schemeClr val="tx2"/>
              </a:buClr>
              <a:buFont typeface="Wingdings" pitchFamily="2" charset="2"/>
              <a:buChar char="§"/>
            </a:pPr>
            <a:r>
              <a:rPr lang="en-US" dirty="0" smtClean="0">
                <a:solidFill>
                  <a:schemeClr val="tx2"/>
                </a:solidFill>
                <a:latin typeface="Calibri" pitchFamily="34" charset="0"/>
                <a:cs typeface="Calibri" pitchFamily="34" charset="0"/>
              </a:rPr>
              <a:t>SGST, IGST		</a:t>
            </a:r>
            <a:endParaRPr lang="en-US" sz="2800" dirty="0" smtClean="0">
              <a:solidFill>
                <a:schemeClr val="tx2"/>
              </a:solidFill>
              <a:latin typeface="Calibri" pitchFamily="34" charset="0"/>
              <a:cs typeface="Calibri" pitchFamily="34" charset="0"/>
            </a:endParaRPr>
          </a:p>
        </p:txBody>
      </p:sp>
      <p:sp>
        <p:nvSpPr>
          <p:cNvPr id="5" name="TextBox 4"/>
          <p:cNvSpPr txBox="1"/>
          <p:nvPr/>
        </p:nvSpPr>
        <p:spPr>
          <a:xfrm>
            <a:off x="571472" y="785794"/>
            <a:ext cx="8001056" cy="738664"/>
          </a:xfrm>
          <a:prstGeom prst="rect">
            <a:avLst/>
          </a:prstGeom>
          <a:noFill/>
        </p:spPr>
        <p:txBody>
          <a:bodyPr wrap="square" rtlCol="0">
            <a:spAutoFit/>
          </a:bodyPr>
          <a:lstStyle/>
          <a:p>
            <a:pPr algn="ctr"/>
            <a:r>
              <a:rPr lang="en-US" sz="4200" b="1" dirty="0" smtClean="0">
                <a:solidFill>
                  <a:schemeClr val="tx2"/>
                </a:solidFill>
                <a:latin typeface="Calibri" pitchFamily="34" charset="0"/>
                <a:cs typeface="Calibri" pitchFamily="34" charset="0"/>
              </a:rPr>
              <a:t>Section 49: Sequence of taking ITC</a:t>
            </a:r>
            <a:endParaRPr lang="en-US" sz="4200" b="1" dirty="0">
              <a:solidFill>
                <a:schemeClr val="accent1">
                  <a:lumMod val="50000"/>
                </a:schemeClr>
              </a:solidFill>
              <a:latin typeface="+mj-lt"/>
            </a:endParaRPr>
          </a:p>
        </p:txBody>
      </p:sp>
      <p:sp>
        <p:nvSpPr>
          <p:cNvPr id="4" name="TextBox 3"/>
          <p:cNvSpPr txBox="1"/>
          <p:nvPr/>
        </p:nvSpPr>
        <p:spPr>
          <a:xfrm>
            <a:off x="4143372" y="3357562"/>
            <a:ext cx="1428760" cy="461665"/>
          </a:xfrm>
          <a:prstGeom prst="rect">
            <a:avLst/>
          </a:prstGeom>
          <a:noFill/>
        </p:spPr>
        <p:txBody>
          <a:bodyPr wrap="square" rtlCol="0">
            <a:spAutoFit/>
          </a:bodyPr>
          <a:lstStyle/>
          <a:p>
            <a:r>
              <a:rPr lang="en-US" sz="2400" b="1" dirty="0" smtClean="0">
                <a:solidFill>
                  <a:schemeClr val="tx2"/>
                </a:solidFill>
                <a:latin typeface="Calibri" pitchFamily="34" charset="0"/>
                <a:cs typeface="Calibri" pitchFamily="34" charset="0"/>
              </a:rPr>
              <a:t>NO SGST</a:t>
            </a:r>
          </a:p>
        </p:txBody>
      </p:sp>
      <p:sp>
        <p:nvSpPr>
          <p:cNvPr id="6" name="TextBox 5"/>
          <p:cNvSpPr txBox="1"/>
          <p:nvPr/>
        </p:nvSpPr>
        <p:spPr>
          <a:xfrm>
            <a:off x="4143372" y="4429132"/>
            <a:ext cx="1428760" cy="461665"/>
          </a:xfrm>
          <a:prstGeom prst="rect">
            <a:avLst/>
          </a:prstGeom>
          <a:noFill/>
        </p:spPr>
        <p:txBody>
          <a:bodyPr wrap="square" rtlCol="0">
            <a:spAutoFit/>
          </a:bodyPr>
          <a:lstStyle/>
          <a:p>
            <a:r>
              <a:rPr lang="en-US" sz="2400" b="1" smtClean="0">
                <a:solidFill>
                  <a:schemeClr val="tx2"/>
                </a:solidFill>
                <a:latin typeface="Calibri" pitchFamily="34" charset="0"/>
                <a:cs typeface="Calibri" pitchFamily="34" charset="0"/>
              </a:rPr>
              <a:t>NO </a:t>
            </a:r>
            <a:r>
              <a:rPr lang="en-US" sz="2400" b="1" smtClean="0">
                <a:solidFill>
                  <a:schemeClr val="tx2"/>
                </a:solidFill>
                <a:latin typeface="Calibri" pitchFamily="34" charset="0"/>
                <a:cs typeface="Calibri" pitchFamily="34" charset="0"/>
              </a:rPr>
              <a:t>CGST</a:t>
            </a:r>
            <a:endParaRPr lang="en-US" sz="2400" b="1" dirty="0" smtClean="0">
              <a:solidFill>
                <a:schemeClr val="tx2"/>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checkerboard(across)">
                                      <p:cBhvr>
                                        <p:cTn id="43" dur="500"/>
                                        <p:tgtEl>
                                          <p:spTgt spid="4"/>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checkerboard(across)">
                                      <p:cBhvr>
                                        <p:cTn id="4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fontScale="92500" lnSpcReduction="10000"/>
          </a:bodyPr>
          <a:lstStyle/>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17(1) Goods or Services used partly for business and partly for other purposes.</a:t>
            </a:r>
          </a:p>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17(2) Goods or Services used partly for effecting taxable supplies including zero rated supplies and partly for effecting exempt supplies.</a:t>
            </a:r>
          </a:p>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17(3) Value of exempt supplies shall include supplies on which the </a:t>
            </a:r>
            <a:r>
              <a:rPr lang="en-US" sz="2800" dirty="0" err="1" smtClean="0">
                <a:solidFill>
                  <a:schemeClr val="tx2"/>
                </a:solidFill>
                <a:latin typeface="Calibri" pitchFamily="34" charset="0"/>
                <a:cs typeface="Calibri" pitchFamily="34" charset="0"/>
              </a:rPr>
              <a:t>recepient</a:t>
            </a:r>
            <a:r>
              <a:rPr lang="en-US" sz="2800" dirty="0" smtClean="0">
                <a:solidFill>
                  <a:schemeClr val="tx2"/>
                </a:solidFill>
                <a:latin typeface="Calibri" pitchFamily="34" charset="0"/>
                <a:cs typeface="Calibri" pitchFamily="34" charset="0"/>
              </a:rPr>
              <a:t> is liable to pay tax, transactions in securities, sale of land and sale of building subject to clause (b) of </a:t>
            </a:r>
            <a:r>
              <a:rPr lang="en-US" sz="2800" dirty="0" err="1" smtClean="0">
                <a:solidFill>
                  <a:schemeClr val="tx2"/>
                </a:solidFill>
                <a:latin typeface="Calibri" pitchFamily="34" charset="0"/>
                <a:cs typeface="Calibri" pitchFamily="34" charset="0"/>
              </a:rPr>
              <a:t>para</a:t>
            </a:r>
            <a:r>
              <a:rPr lang="en-US" sz="2800" dirty="0" smtClean="0">
                <a:solidFill>
                  <a:schemeClr val="tx2"/>
                </a:solidFill>
                <a:latin typeface="Calibri" pitchFamily="34" charset="0"/>
                <a:cs typeface="Calibri" pitchFamily="34" charset="0"/>
              </a:rPr>
              <a:t> (5) of Schedule II</a:t>
            </a:r>
          </a:p>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17(4) ITC reversal by Banking Companies to the extent of 50%.</a:t>
            </a:r>
          </a:p>
          <a:p>
            <a:pPr marL="0" indent="14288" algn="just">
              <a:spcBef>
                <a:spcPts val="600"/>
              </a:spcBef>
              <a:spcAft>
                <a:spcPts val="600"/>
              </a:spcAft>
              <a:buClr>
                <a:schemeClr val="tx2"/>
              </a:buClr>
              <a:buNone/>
            </a:pPr>
            <a:endParaRPr lang="en-US" sz="2800" dirty="0" smtClean="0">
              <a:solidFill>
                <a:schemeClr val="tx2"/>
              </a:solidFill>
              <a:latin typeface="Calibri" pitchFamily="34" charset="0"/>
              <a:cs typeface="Calibri" pitchFamily="34" charset="0"/>
            </a:endParaRPr>
          </a:p>
        </p:txBody>
      </p:sp>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Section 17: Apportionment and Blocked Credits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Section 17(5)(a): MOTOR VEHICLE</a:t>
            </a:r>
          </a:p>
        </p:txBody>
      </p:sp>
      <p:sp>
        <p:nvSpPr>
          <p:cNvPr id="4" name="Rectangle: Rounded Corners 5"/>
          <p:cNvSpPr/>
          <p:nvPr/>
        </p:nvSpPr>
        <p:spPr>
          <a:xfrm>
            <a:off x="1428728" y="1357298"/>
            <a:ext cx="2345418" cy="1807535"/>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mj-lt"/>
                <a:ea typeface="Cambria Math" panose="02040503050406030204" pitchFamily="18" charset="0"/>
              </a:rPr>
              <a:t>ITC for Motor Vehicles will </a:t>
            </a:r>
            <a:r>
              <a:rPr lang="en-US" sz="2400" b="1" dirty="0">
                <a:solidFill>
                  <a:schemeClr val="tx1"/>
                </a:solidFill>
                <a:latin typeface="+mj-lt"/>
                <a:ea typeface="Cambria Math" panose="02040503050406030204" pitchFamily="18" charset="0"/>
              </a:rPr>
              <a:t>NOT</a:t>
            </a:r>
            <a:r>
              <a:rPr lang="en-US" sz="2400" dirty="0">
                <a:solidFill>
                  <a:schemeClr val="tx1"/>
                </a:solidFill>
                <a:latin typeface="+mj-lt"/>
                <a:ea typeface="Cambria Math" panose="02040503050406030204" pitchFamily="18" charset="0"/>
              </a:rPr>
              <a:t> be available</a:t>
            </a:r>
          </a:p>
        </p:txBody>
      </p:sp>
      <p:sp>
        <p:nvSpPr>
          <p:cNvPr id="6" name="Oval 5"/>
          <p:cNvSpPr/>
          <p:nvPr/>
        </p:nvSpPr>
        <p:spPr>
          <a:xfrm>
            <a:off x="4786314" y="1357298"/>
            <a:ext cx="1992154" cy="180753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chemeClr val="tx1"/>
                </a:solidFill>
                <a:latin typeface="+mj-lt"/>
                <a:ea typeface="Cambria Math" panose="02040503050406030204" pitchFamily="18" charset="0"/>
              </a:rPr>
              <a:t>Except </a:t>
            </a:r>
            <a:r>
              <a:rPr lang="en-US" sz="2400" dirty="0">
                <a:solidFill>
                  <a:schemeClr val="tx1"/>
                </a:solidFill>
                <a:latin typeface="+mj-lt"/>
                <a:ea typeface="Cambria Math" panose="02040503050406030204" pitchFamily="18" charset="0"/>
              </a:rPr>
              <a:t>when they are used for</a:t>
            </a:r>
            <a:endParaRPr lang="en-IN" sz="2400" dirty="0">
              <a:solidFill>
                <a:schemeClr val="tx1"/>
              </a:solidFill>
              <a:latin typeface="+mj-lt"/>
              <a:ea typeface="Cambria Math" panose="02040503050406030204" pitchFamily="18" charset="0"/>
            </a:endParaRPr>
          </a:p>
        </p:txBody>
      </p:sp>
      <p:sp>
        <p:nvSpPr>
          <p:cNvPr id="7" name="Rectangle: Rounded Corners 7"/>
          <p:cNvSpPr/>
          <p:nvPr/>
        </p:nvSpPr>
        <p:spPr>
          <a:xfrm>
            <a:off x="1428728" y="3643314"/>
            <a:ext cx="6216780" cy="2948893"/>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Clr>
                <a:schemeClr val="tx2"/>
              </a:buClr>
              <a:buFont typeface="Wingdings" panose="05000000000000000000" pitchFamily="2" charset="2"/>
              <a:buChar char="§"/>
            </a:pPr>
            <a:r>
              <a:rPr lang="en-US" sz="2200" dirty="0">
                <a:solidFill>
                  <a:schemeClr val="tx1"/>
                </a:solidFill>
                <a:latin typeface="+mj-lt"/>
                <a:ea typeface="Cambria Math" panose="02040503050406030204" pitchFamily="18" charset="0"/>
              </a:rPr>
              <a:t>Transportation of goods , or</a:t>
            </a:r>
          </a:p>
          <a:p>
            <a:pPr marL="342900" indent="-342900" algn="just">
              <a:buClr>
                <a:schemeClr val="tx2"/>
              </a:buClr>
              <a:buFont typeface="Wingdings" panose="05000000000000000000" pitchFamily="2" charset="2"/>
              <a:buChar char="§"/>
            </a:pPr>
            <a:r>
              <a:rPr lang="en-US" sz="2200" dirty="0">
                <a:solidFill>
                  <a:schemeClr val="tx1"/>
                </a:solidFill>
                <a:latin typeface="+mj-lt"/>
                <a:ea typeface="Cambria Math" panose="02040503050406030204" pitchFamily="18" charset="0"/>
              </a:rPr>
              <a:t>Making the following taxable services:</a:t>
            </a:r>
          </a:p>
          <a:p>
            <a:pPr marL="623888" lvl="1" indent="-400050" algn="just">
              <a:buFont typeface="+mj-lt"/>
              <a:buAutoNum type="romanLcPeriod"/>
            </a:pPr>
            <a:r>
              <a:rPr lang="en-IN" sz="2200" dirty="0">
                <a:solidFill>
                  <a:schemeClr val="tx1"/>
                </a:solidFill>
                <a:latin typeface="+mj-lt"/>
                <a:ea typeface="Cambria Math" panose="02040503050406030204" pitchFamily="18" charset="0"/>
              </a:rPr>
              <a:t>Further supply of such vehicles / conveyances</a:t>
            </a:r>
            <a:r>
              <a:rPr lang="en-US" sz="2200" dirty="0">
                <a:solidFill>
                  <a:schemeClr val="tx1"/>
                </a:solidFill>
                <a:latin typeface="+mj-lt"/>
                <a:ea typeface="Cambria Math" panose="02040503050406030204" pitchFamily="18" charset="0"/>
              </a:rPr>
              <a:t>, or</a:t>
            </a:r>
          </a:p>
          <a:p>
            <a:pPr marL="623888" lvl="1" indent="-400050" algn="just">
              <a:buFont typeface="+mj-lt"/>
              <a:buAutoNum type="romanLcPeriod"/>
            </a:pPr>
            <a:r>
              <a:rPr lang="en-US" sz="2200" dirty="0">
                <a:solidFill>
                  <a:schemeClr val="tx1"/>
                </a:solidFill>
                <a:latin typeface="+mj-lt"/>
                <a:ea typeface="Cambria Math" panose="02040503050406030204" pitchFamily="18" charset="0"/>
              </a:rPr>
              <a:t>Transportation of passengers, or</a:t>
            </a:r>
          </a:p>
          <a:p>
            <a:pPr marL="623888" lvl="1" indent="-400050" algn="just">
              <a:buFont typeface="+mj-lt"/>
              <a:buAutoNum type="romanLcPeriod"/>
            </a:pPr>
            <a:r>
              <a:rPr lang="en-IN" sz="2200" dirty="0">
                <a:solidFill>
                  <a:schemeClr val="tx1"/>
                </a:solidFill>
                <a:latin typeface="+mj-lt"/>
                <a:ea typeface="Cambria Math" panose="02040503050406030204" pitchFamily="18" charset="0"/>
              </a:rPr>
              <a:t>Training for driving / flying / navigating such vehicles / conveyances</a:t>
            </a:r>
          </a:p>
        </p:txBody>
      </p:sp>
      <p:cxnSp>
        <p:nvCxnSpPr>
          <p:cNvPr id="8" name="Straight Arrow Connector 7"/>
          <p:cNvCxnSpPr>
            <a:stCxn id="4" idx="3"/>
            <a:endCxn id="6" idx="2"/>
          </p:cNvCxnSpPr>
          <p:nvPr/>
        </p:nvCxnSpPr>
        <p:spPr>
          <a:xfrm>
            <a:off x="3774146" y="2261066"/>
            <a:ext cx="1012168" cy="158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a:stCxn id="6" idx="4"/>
          </p:cNvCxnSpPr>
          <p:nvPr/>
        </p:nvCxnSpPr>
        <p:spPr>
          <a:xfrm rot="16200000" flipH="1">
            <a:off x="5545178" y="3402045"/>
            <a:ext cx="478481" cy="40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Section 17(5)(b): Supply of goods or services being:</a:t>
            </a:r>
          </a:p>
        </p:txBody>
      </p:sp>
      <p:sp>
        <p:nvSpPr>
          <p:cNvPr id="11" name="Rectangle 10"/>
          <p:cNvSpPr/>
          <p:nvPr/>
        </p:nvSpPr>
        <p:spPr>
          <a:xfrm>
            <a:off x="1086369" y="1752511"/>
            <a:ext cx="1310419" cy="117642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mj-lt"/>
                <a:ea typeface="Cambria Math" panose="02040503050406030204" pitchFamily="18" charset="0"/>
              </a:rPr>
              <a:t>Food and Beverages</a:t>
            </a:r>
          </a:p>
        </p:txBody>
      </p:sp>
      <p:sp>
        <p:nvSpPr>
          <p:cNvPr id="12" name="Rectangle 11"/>
          <p:cNvSpPr/>
          <p:nvPr/>
        </p:nvSpPr>
        <p:spPr>
          <a:xfrm>
            <a:off x="2511137" y="1752511"/>
            <a:ext cx="1310419" cy="117642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mj-lt"/>
                <a:ea typeface="Cambria Math" panose="02040503050406030204" pitchFamily="18" charset="0"/>
              </a:rPr>
              <a:t>Outdoor Catering</a:t>
            </a:r>
          </a:p>
        </p:txBody>
      </p:sp>
      <p:sp>
        <p:nvSpPr>
          <p:cNvPr id="13" name="Rectangle 12"/>
          <p:cNvSpPr/>
          <p:nvPr/>
        </p:nvSpPr>
        <p:spPr>
          <a:xfrm>
            <a:off x="3964935" y="1752511"/>
            <a:ext cx="1310419" cy="117642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mj-lt"/>
                <a:ea typeface="Cambria Math" panose="02040503050406030204" pitchFamily="18" charset="0"/>
              </a:rPr>
              <a:t>Beauty Treatment</a:t>
            </a:r>
          </a:p>
        </p:txBody>
      </p:sp>
      <p:sp>
        <p:nvSpPr>
          <p:cNvPr id="14" name="Rectangle 13"/>
          <p:cNvSpPr/>
          <p:nvPr/>
        </p:nvSpPr>
        <p:spPr>
          <a:xfrm>
            <a:off x="5404218" y="1752507"/>
            <a:ext cx="1310419" cy="117642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mj-lt"/>
                <a:ea typeface="Cambria Math" panose="02040503050406030204" pitchFamily="18" charset="0"/>
              </a:rPr>
              <a:t>Health Services</a:t>
            </a:r>
          </a:p>
        </p:txBody>
      </p:sp>
      <p:sp>
        <p:nvSpPr>
          <p:cNvPr id="15" name="Rectangle 14"/>
          <p:cNvSpPr/>
          <p:nvPr/>
        </p:nvSpPr>
        <p:spPr>
          <a:xfrm>
            <a:off x="6858016" y="1752507"/>
            <a:ext cx="1310419" cy="117642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mj-lt"/>
                <a:ea typeface="Cambria Math" panose="02040503050406030204" pitchFamily="18" charset="0"/>
              </a:rPr>
              <a:t>Cosmetic and Plastic Surgery</a:t>
            </a:r>
          </a:p>
        </p:txBody>
      </p:sp>
      <p:sp>
        <p:nvSpPr>
          <p:cNvPr id="22" name="TextBox 21"/>
          <p:cNvSpPr txBox="1"/>
          <p:nvPr/>
        </p:nvSpPr>
        <p:spPr>
          <a:xfrm>
            <a:off x="1785918" y="3643314"/>
            <a:ext cx="5715040" cy="1815882"/>
          </a:xfrm>
          <a:prstGeom prst="rect">
            <a:avLst/>
          </a:prstGeom>
          <a:noFill/>
        </p:spPr>
        <p:txBody>
          <a:bodyPr wrap="square" rtlCol="0">
            <a:spAutoFit/>
          </a:bodyPr>
          <a:lstStyle/>
          <a:p>
            <a:pPr algn="just"/>
            <a:r>
              <a:rPr lang="en-IN" sz="2800" b="1" dirty="0">
                <a:latin typeface="+mj-lt"/>
                <a:ea typeface="Cambria Math" panose="02040503050406030204" pitchFamily="18" charset="0"/>
              </a:rPr>
              <a:t>Allowed ONLY if goods / services of a particular category are used towards making taxable outward supplies of the same category</a:t>
            </a:r>
          </a:p>
        </p:txBody>
      </p:sp>
      <p:sp>
        <p:nvSpPr>
          <p:cNvPr id="27" name="Right Brace 26"/>
          <p:cNvSpPr/>
          <p:nvPr/>
        </p:nvSpPr>
        <p:spPr>
          <a:xfrm rot="5400000">
            <a:off x="4399159" y="744321"/>
            <a:ext cx="250630" cy="5048484"/>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22" grpId="0"/>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Section 17(5)(b): Supply of goods or services being:</a:t>
            </a:r>
          </a:p>
        </p:txBody>
      </p:sp>
      <p:sp>
        <p:nvSpPr>
          <p:cNvPr id="16" name="Rectangle 15"/>
          <p:cNvSpPr/>
          <p:nvPr/>
        </p:nvSpPr>
        <p:spPr>
          <a:xfrm>
            <a:off x="2260132" y="4069445"/>
            <a:ext cx="1600199" cy="122289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mj-lt"/>
                <a:ea typeface="Cambria Math" panose="02040503050406030204" pitchFamily="18" charset="0"/>
              </a:rPr>
              <a:t>Membership of club</a:t>
            </a:r>
          </a:p>
        </p:txBody>
      </p:sp>
      <p:sp>
        <p:nvSpPr>
          <p:cNvPr id="17" name="Rectangle 16"/>
          <p:cNvSpPr/>
          <p:nvPr/>
        </p:nvSpPr>
        <p:spPr>
          <a:xfrm>
            <a:off x="3987522" y="4082483"/>
            <a:ext cx="1600199" cy="122289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mj-lt"/>
                <a:ea typeface="Cambria Math" panose="02040503050406030204" pitchFamily="18" charset="0"/>
              </a:rPr>
              <a:t>Health and Fitness Centre</a:t>
            </a:r>
          </a:p>
        </p:txBody>
      </p:sp>
      <p:sp>
        <p:nvSpPr>
          <p:cNvPr id="18" name="Rectangle 17"/>
          <p:cNvSpPr/>
          <p:nvPr/>
        </p:nvSpPr>
        <p:spPr>
          <a:xfrm>
            <a:off x="5700402" y="4083959"/>
            <a:ext cx="1657680" cy="122289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mj-lt"/>
                <a:ea typeface="Cambria Math" panose="02040503050406030204" pitchFamily="18" charset="0"/>
              </a:rPr>
              <a:t>Travel Benefits to employees</a:t>
            </a:r>
          </a:p>
        </p:txBody>
      </p:sp>
      <p:sp>
        <p:nvSpPr>
          <p:cNvPr id="19" name="Rectangle 18"/>
          <p:cNvSpPr/>
          <p:nvPr/>
        </p:nvSpPr>
        <p:spPr>
          <a:xfrm>
            <a:off x="357158" y="1755689"/>
            <a:ext cx="1397510" cy="122289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mj-lt"/>
                <a:ea typeface="Cambria Math" panose="02040503050406030204" pitchFamily="18" charset="0"/>
              </a:rPr>
              <a:t>Life / health Insurance</a:t>
            </a:r>
          </a:p>
        </p:txBody>
      </p:sp>
      <p:sp>
        <p:nvSpPr>
          <p:cNvPr id="20" name="Rectangle 19"/>
          <p:cNvSpPr/>
          <p:nvPr/>
        </p:nvSpPr>
        <p:spPr>
          <a:xfrm>
            <a:off x="1881859" y="1768727"/>
            <a:ext cx="1397510" cy="122289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mj-lt"/>
                <a:ea typeface="Cambria Math" panose="02040503050406030204" pitchFamily="18" charset="0"/>
              </a:rPr>
              <a:t>Rent-a-cab</a:t>
            </a:r>
          </a:p>
        </p:txBody>
      </p:sp>
      <p:sp>
        <p:nvSpPr>
          <p:cNvPr id="24" name="Right Brace 23"/>
          <p:cNvSpPr/>
          <p:nvPr/>
        </p:nvSpPr>
        <p:spPr>
          <a:xfrm rot="5400000">
            <a:off x="4635830" y="2778450"/>
            <a:ext cx="229530" cy="5500726"/>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sz="2400"/>
          </a:p>
        </p:txBody>
      </p:sp>
      <p:sp>
        <p:nvSpPr>
          <p:cNvPr id="25" name="TextBox 24"/>
          <p:cNvSpPr txBox="1"/>
          <p:nvPr/>
        </p:nvSpPr>
        <p:spPr>
          <a:xfrm>
            <a:off x="1928794" y="5620424"/>
            <a:ext cx="5353962" cy="523220"/>
          </a:xfrm>
          <a:prstGeom prst="rect">
            <a:avLst/>
          </a:prstGeom>
          <a:noFill/>
        </p:spPr>
        <p:txBody>
          <a:bodyPr wrap="square" rtlCol="0">
            <a:spAutoFit/>
          </a:bodyPr>
          <a:lstStyle/>
          <a:p>
            <a:pPr algn="ctr"/>
            <a:r>
              <a:rPr lang="en-IN" sz="2800" b="1" dirty="0">
                <a:latin typeface="+mj-lt"/>
                <a:ea typeface="Cambria Math" panose="02040503050406030204" pitchFamily="18" charset="0"/>
              </a:rPr>
              <a:t>NEVER allowed</a:t>
            </a:r>
          </a:p>
        </p:txBody>
      </p:sp>
      <p:sp>
        <p:nvSpPr>
          <p:cNvPr id="26" name="TextBox 25"/>
          <p:cNvSpPr txBox="1"/>
          <p:nvPr/>
        </p:nvSpPr>
        <p:spPr>
          <a:xfrm>
            <a:off x="3786182" y="1500174"/>
            <a:ext cx="5143536" cy="2308324"/>
          </a:xfrm>
          <a:prstGeom prst="rect">
            <a:avLst/>
          </a:prstGeom>
          <a:noFill/>
        </p:spPr>
        <p:txBody>
          <a:bodyPr wrap="square" rtlCol="0">
            <a:spAutoFit/>
          </a:bodyPr>
          <a:lstStyle/>
          <a:p>
            <a:pPr algn="just"/>
            <a:r>
              <a:rPr lang="en-IN" sz="2400" dirty="0">
                <a:latin typeface="+mj-lt"/>
                <a:ea typeface="Cambria Math" panose="02040503050406030204" pitchFamily="18" charset="0"/>
              </a:rPr>
              <a:t>Allowed ONLY if where the services are notified as obligatory for an employer to provide an employee or services of a particular category are used towards making taxable outward supplies of the same category </a:t>
            </a:r>
          </a:p>
        </p:txBody>
      </p:sp>
      <p:sp>
        <p:nvSpPr>
          <p:cNvPr id="27" name="Right Brace 26"/>
          <p:cNvSpPr/>
          <p:nvPr/>
        </p:nvSpPr>
        <p:spPr>
          <a:xfrm>
            <a:off x="3377528" y="1643050"/>
            <a:ext cx="337775" cy="1419900"/>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4" grpId="0" animBg="1"/>
      <p:bldP spid="25" grpId="0"/>
      <p:bldP spid="26" grpId="0"/>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Section 17(5)(c) and (d): Construction</a:t>
            </a:r>
          </a:p>
        </p:txBody>
      </p:sp>
      <p:sp>
        <p:nvSpPr>
          <p:cNvPr id="12" name="Rectangle: Rounded Corners 3"/>
          <p:cNvSpPr/>
          <p:nvPr/>
        </p:nvSpPr>
        <p:spPr>
          <a:xfrm>
            <a:off x="428596" y="1428736"/>
            <a:ext cx="3286148" cy="2786082"/>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sz="2600" dirty="0">
                <a:solidFill>
                  <a:schemeClr val="tx1"/>
                </a:solidFill>
                <a:latin typeface="+mj-lt"/>
                <a:ea typeface="Cambria Math" panose="02040503050406030204" pitchFamily="18" charset="0"/>
              </a:rPr>
              <a:t>Works contract services, except where it is an input service for further supply of works contract service</a:t>
            </a:r>
          </a:p>
        </p:txBody>
      </p:sp>
      <p:sp>
        <p:nvSpPr>
          <p:cNvPr id="13" name="Rectangle: Rounded Corners 4"/>
          <p:cNvSpPr/>
          <p:nvPr/>
        </p:nvSpPr>
        <p:spPr>
          <a:xfrm>
            <a:off x="3857620" y="1428736"/>
            <a:ext cx="5072098" cy="2786082"/>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sz="2600" dirty="0">
                <a:solidFill>
                  <a:schemeClr val="tx1"/>
                </a:solidFill>
                <a:latin typeface="+mj-lt"/>
                <a:ea typeface="Cambria Math" panose="02040503050406030204" pitchFamily="18" charset="0"/>
              </a:rPr>
              <a:t>Goods or services received by a taxable person for construction of an</a:t>
            </a:r>
          </a:p>
          <a:p>
            <a:pPr lvl="0" algn="ctr"/>
            <a:r>
              <a:rPr lang="en-IN" sz="2600" dirty="0">
                <a:solidFill>
                  <a:schemeClr val="tx1"/>
                </a:solidFill>
                <a:latin typeface="+mj-lt"/>
                <a:ea typeface="Cambria Math" panose="02040503050406030204" pitchFamily="18" charset="0"/>
              </a:rPr>
              <a:t>immovable property on his own account </a:t>
            </a:r>
            <a:r>
              <a:rPr lang="en-IN" sz="2600" i="1" u="sng" dirty="0">
                <a:solidFill>
                  <a:schemeClr val="tx1"/>
                </a:solidFill>
                <a:latin typeface="+mj-lt"/>
                <a:ea typeface="Cambria Math" panose="02040503050406030204" pitchFamily="18" charset="0"/>
              </a:rPr>
              <a:t>even when used in course or furtherance of business;</a:t>
            </a:r>
            <a:endParaRPr lang="en-US" sz="2600" i="1" u="sng" dirty="0">
              <a:solidFill>
                <a:schemeClr val="tx1"/>
              </a:solidFill>
              <a:latin typeface="+mj-lt"/>
              <a:ea typeface="Cambria Math" panose="02040503050406030204" pitchFamily="18" charset="0"/>
            </a:endParaRPr>
          </a:p>
        </p:txBody>
      </p:sp>
      <p:sp>
        <p:nvSpPr>
          <p:cNvPr id="14" name="Rectangle 13"/>
          <p:cNvSpPr/>
          <p:nvPr/>
        </p:nvSpPr>
        <p:spPr>
          <a:xfrm>
            <a:off x="989018" y="4623772"/>
            <a:ext cx="4368800" cy="48378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1"/>
                </a:solidFill>
                <a:latin typeface="+mj-lt"/>
                <a:ea typeface="Cambria Math" panose="02040503050406030204" pitchFamily="18" charset="0"/>
              </a:rPr>
              <a:t>ITC not Available</a:t>
            </a:r>
            <a:endParaRPr lang="en-IN" sz="2600" b="1" dirty="0">
              <a:solidFill>
                <a:schemeClr val="tx1"/>
              </a:solidFill>
              <a:latin typeface="+mj-lt"/>
              <a:ea typeface="Cambria Math" panose="02040503050406030204" pitchFamily="18" charset="0"/>
            </a:endParaRPr>
          </a:p>
        </p:txBody>
      </p:sp>
      <p:cxnSp>
        <p:nvCxnSpPr>
          <p:cNvPr id="15" name="Elbow Connector 14"/>
          <p:cNvCxnSpPr>
            <a:cxnSpLocks/>
            <a:stCxn id="12" idx="2"/>
            <a:endCxn id="14" idx="0"/>
          </p:cNvCxnSpPr>
          <p:nvPr/>
        </p:nvCxnSpPr>
        <p:spPr>
          <a:xfrm rot="16200000" flipH="1">
            <a:off x="2418067" y="3868421"/>
            <a:ext cx="408954" cy="1101748"/>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21" name="Elbow Connector 20"/>
          <p:cNvCxnSpPr>
            <a:cxnSpLocks/>
            <a:stCxn id="13" idx="2"/>
            <a:endCxn id="14" idx="0"/>
          </p:cNvCxnSpPr>
          <p:nvPr/>
        </p:nvCxnSpPr>
        <p:spPr>
          <a:xfrm rot="5400000">
            <a:off x="4579067" y="2809170"/>
            <a:ext cx="408954" cy="3220251"/>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
        <p:nvSpPr>
          <p:cNvPr id="22" name="TextBox 21"/>
          <p:cNvSpPr txBox="1"/>
          <p:nvPr/>
        </p:nvSpPr>
        <p:spPr>
          <a:xfrm>
            <a:off x="714348" y="5214950"/>
            <a:ext cx="8028049" cy="1384995"/>
          </a:xfrm>
          <a:prstGeom prst="rect">
            <a:avLst/>
          </a:prstGeom>
          <a:noFill/>
        </p:spPr>
        <p:txBody>
          <a:bodyPr wrap="square" rtlCol="0">
            <a:spAutoFit/>
          </a:bodyPr>
          <a:lstStyle/>
          <a:p>
            <a:pPr algn="just"/>
            <a:r>
              <a:rPr lang="en-IN" sz="2800" dirty="0">
                <a:latin typeface="+mj-lt"/>
                <a:ea typeface="Cambria Math" panose="02040503050406030204" pitchFamily="18" charset="0"/>
              </a:rPr>
              <a:t>Construction includes re-construction, renovation, additions or alterations or repairs </a:t>
            </a:r>
            <a:r>
              <a:rPr lang="en-IN" sz="2800" b="1" u="sng" dirty="0">
                <a:latin typeface="+mj-lt"/>
                <a:ea typeface="Cambria Math" panose="02040503050406030204" pitchFamily="18" charset="0"/>
              </a:rPr>
              <a:t>to the extent of capitalisation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lnSpcReduction="10000"/>
          </a:bodyPr>
          <a:lstStyle/>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17(5)(e) Goods or Services or both on which tax has been paid under section 10.</a:t>
            </a:r>
          </a:p>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17(5)(f) Goods or Services received by a non-resident taxable person except when on goods imported by him.</a:t>
            </a:r>
          </a:p>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17(5)(g) Goods or services or both used for personal consumption.</a:t>
            </a:r>
          </a:p>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17(5)(h) Goods lost, stolen, destroyed, written off, of disposed off  by way of gift or free samples.</a:t>
            </a:r>
          </a:p>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17(5)(</a:t>
            </a:r>
            <a:r>
              <a:rPr lang="en-US" sz="2800" dirty="0" err="1" smtClean="0">
                <a:solidFill>
                  <a:schemeClr val="tx2"/>
                </a:solidFill>
                <a:latin typeface="Calibri" pitchFamily="34" charset="0"/>
                <a:cs typeface="Calibri" pitchFamily="34" charset="0"/>
              </a:rPr>
              <a:t>i</a:t>
            </a:r>
            <a:r>
              <a:rPr lang="en-US" sz="2800" dirty="0" smtClean="0">
                <a:solidFill>
                  <a:schemeClr val="tx2"/>
                </a:solidFill>
                <a:latin typeface="Calibri" pitchFamily="34" charset="0"/>
                <a:cs typeface="Calibri" pitchFamily="34" charset="0"/>
              </a:rPr>
              <a:t>) any tax paid in accordance with the provisions of section 74, 129 and 130.</a:t>
            </a:r>
          </a:p>
          <a:p>
            <a:pPr marL="0" indent="14288" algn="just">
              <a:spcBef>
                <a:spcPts val="600"/>
              </a:spcBef>
              <a:spcAft>
                <a:spcPts val="600"/>
              </a:spcAft>
              <a:buClr>
                <a:schemeClr val="tx2"/>
              </a:buClr>
              <a:buNone/>
            </a:pPr>
            <a:endParaRPr lang="en-US" sz="2800" dirty="0" smtClean="0">
              <a:solidFill>
                <a:schemeClr val="tx2"/>
              </a:solidFill>
              <a:latin typeface="Calibri" pitchFamily="34" charset="0"/>
              <a:cs typeface="Calibri" pitchFamily="34" charset="0"/>
            </a:endParaRPr>
          </a:p>
        </p:txBody>
      </p:sp>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Section 17: Apportionment and Blocked Credits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a:bodyPr>
          <a:lstStyle/>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The ITC shall be availed by a registered person on the basis of any of the following  documents: -</a:t>
            </a:r>
          </a:p>
          <a:p>
            <a:pPr marL="449263" indent="-434975" algn="just">
              <a:spcBef>
                <a:spcPts val="600"/>
              </a:spcBef>
              <a:spcAft>
                <a:spcPts val="600"/>
              </a:spcAft>
              <a:buClr>
                <a:schemeClr val="tx2"/>
              </a:buClr>
              <a:buFont typeface="+mj-lt"/>
              <a:buAutoNum type="alphaLcParenR"/>
            </a:pPr>
            <a:r>
              <a:rPr lang="en-US" sz="2800" dirty="0" smtClean="0">
                <a:solidFill>
                  <a:schemeClr val="tx2"/>
                </a:solidFill>
                <a:latin typeface="Calibri" pitchFamily="34" charset="0"/>
                <a:cs typeface="Calibri" pitchFamily="34" charset="0"/>
              </a:rPr>
              <a:t>An Invoice issued under Section 31</a:t>
            </a:r>
          </a:p>
          <a:p>
            <a:pPr marL="449263" indent="-434975" algn="just">
              <a:spcBef>
                <a:spcPts val="600"/>
              </a:spcBef>
              <a:spcAft>
                <a:spcPts val="600"/>
              </a:spcAft>
              <a:buClr>
                <a:schemeClr val="tx2"/>
              </a:buClr>
              <a:buFont typeface="+mj-lt"/>
              <a:buAutoNum type="alphaLcParenR"/>
            </a:pPr>
            <a:r>
              <a:rPr lang="en-US" sz="2800" dirty="0" smtClean="0">
                <a:solidFill>
                  <a:schemeClr val="tx2"/>
                </a:solidFill>
                <a:latin typeface="Calibri" pitchFamily="34" charset="0"/>
                <a:cs typeface="Calibri" pitchFamily="34" charset="0"/>
              </a:rPr>
              <a:t>An Invoice issued under Section 31(3)(f)</a:t>
            </a:r>
          </a:p>
          <a:p>
            <a:pPr marL="449263" indent="-434975" algn="just">
              <a:spcBef>
                <a:spcPts val="600"/>
              </a:spcBef>
              <a:spcAft>
                <a:spcPts val="600"/>
              </a:spcAft>
              <a:buClr>
                <a:schemeClr val="tx2"/>
              </a:buClr>
              <a:buFont typeface="+mj-lt"/>
              <a:buAutoNum type="alphaLcParenR"/>
            </a:pPr>
            <a:r>
              <a:rPr lang="en-US" sz="2800" dirty="0" smtClean="0">
                <a:solidFill>
                  <a:schemeClr val="tx2"/>
                </a:solidFill>
                <a:latin typeface="Calibri" pitchFamily="34" charset="0"/>
                <a:cs typeface="Calibri" pitchFamily="34" charset="0"/>
              </a:rPr>
              <a:t>A Debit Note issued under section 34</a:t>
            </a:r>
          </a:p>
          <a:p>
            <a:pPr marL="449263" indent="-434975" algn="just">
              <a:spcBef>
                <a:spcPts val="600"/>
              </a:spcBef>
              <a:spcAft>
                <a:spcPts val="600"/>
              </a:spcAft>
              <a:buClr>
                <a:schemeClr val="tx2"/>
              </a:buClr>
              <a:buFont typeface="+mj-lt"/>
              <a:buAutoNum type="alphaLcParenR"/>
            </a:pPr>
            <a:r>
              <a:rPr lang="en-US" sz="2800" dirty="0" smtClean="0">
                <a:solidFill>
                  <a:schemeClr val="tx2"/>
                </a:solidFill>
                <a:latin typeface="Calibri" pitchFamily="34" charset="0"/>
                <a:cs typeface="Calibri" pitchFamily="34" charset="0"/>
              </a:rPr>
              <a:t>A Bill of entry or similar document as prescribed under the Customs Act, 1962</a:t>
            </a:r>
          </a:p>
          <a:p>
            <a:pPr marL="449263" indent="-434975" algn="just">
              <a:spcBef>
                <a:spcPts val="600"/>
              </a:spcBef>
              <a:spcAft>
                <a:spcPts val="600"/>
              </a:spcAft>
              <a:buClr>
                <a:schemeClr val="tx2"/>
              </a:buClr>
              <a:buFont typeface="+mj-lt"/>
              <a:buAutoNum type="alphaLcParenR"/>
            </a:pPr>
            <a:r>
              <a:rPr lang="en-US" sz="2800" dirty="0" smtClean="0">
                <a:solidFill>
                  <a:schemeClr val="tx2"/>
                </a:solidFill>
                <a:latin typeface="Calibri" pitchFamily="34" charset="0"/>
                <a:cs typeface="Calibri" pitchFamily="34" charset="0"/>
              </a:rPr>
              <a:t>ISD Invoice or ISD Debit Note</a:t>
            </a:r>
          </a:p>
          <a:p>
            <a:pPr marL="0" indent="14288" algn="just">
              <a:spcBef>
                <a:spcPts val="600"/>
              </a:spcBef>
              <a:spcAft>
                <a:spcPts val="600"/>
              </a:spcAft>
              <a:buClr>
                <a:schemeClr val="tx2"/>
              </a:buClr>
              <a:buNone/>
            </a:pPr>
            <a:endParaRPr lang="en-US" sz="2800" dirty="0" smtClean="0">
              <a:solidFill>
                <a:schemeClr val="tx2"/>
              </a:solidFill>
              <a:latin typeface="Calibri" pitchFamily="34" charset="0"/>
              <a:cs typeface="Calibri" pitchFamily="34" charset="0"/>
            </a:endParaRPr>
          </a:p>
        </p:txBody>
      </p:sp>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Rule 36: Eligible Documents for claiming ITC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lnSpcReduction="10000"/>
          </a:bodyPr>
          <a:lstStyle/>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A registered person</a:t>
            </a:r>
          </a:p>
          <a:p>
            <a:pPr marL="449263" indent="-434975" algn="just">
              <a:spcBef>
                <a:spcPts val="600"/>
              </a:spcBef>
              <a:spcAft>
                <a:spcPts val="600"/>
              </a:spcAft>
              <a:buClr>
                <a:schemeClr val="tx2"/>
              </a:buClr>
              <a:buFont typeface="+mj-lt"/>
              <a:buAutoNum type="alphaLcParenR"/>
            </a:pPr>
            <a:r>
              <a:rPr lang="en-US" sz="2800" dirty="0" smtClean="0">
                <a:solidFill>
                  <a:schemeClr val="tx2"/>
                </a:solidFill>
                <a:latin typeface="Calibri" pitchFamily="34" charset="0"/>
                <a:cs typeface="Calibri" pitchFamily="34" charset="0"/>
              </a:rPr>
              <a:t>Who has availed ITC</a:t>
            </a:r>
          </a:p>
          <a:p>
            <a:pPr marL="449263" indent="-434975" algn="just">
              <a:spcBef>
                <a:spcPts val="600"/>
              </a:spcBef>
              <a:spcAft>
                <a:spcPts val="600"/>
              </a:spcAft>
              <a:buClr>
                <a:schemeClr val="tx2"/>
              </a:buClr>
              <a:buFont typeface="+mj-lt"/>
              <a:buAutoNum type="alphaLcParenR"/>
            </a:pPr>
            <a:r>
              <a:rPr lang="en-US" sz="2800" dirty="0" smtClean="0">
                <a:solidFill>
                  <a:schemeClr val="tx2"/>
                </a:solidFill>
                <a:latin typeface="Calibri" pitchFamily="34" charset="0"/>
                <a:cs typeface="Calibri" pitchFamily="34" charset="0"/>
              </a:rPr>
              <a:t>Fails to pay to the supplier within 180 days</a:t>
            </a:r>
          </a:p>
          <a:p>
            <a:pPr marL="449263" indent="-434975" algn="just">
              <a:spcBef>
                <a:spcPts val="600"/>
              </a:spcBef>
              <a:spcAft>
                <a:spcPts val="600"/>
              </a:spcAft>
              <a:buClr>
                <a:schemeClr val="tx2"/>
              </a:buClr>
              <a:buFont typeface="+mj-lt"/>
              <a:buAutoNum type="alphaLcParenR"/>
            </a:pPr>
            <a:r>
              <a:rPr lang="en-US" sz="2800" dirty="0" smtClean="0">
                <a:solidFill>
                  <a:schemeClr val="tx2"/>
                </a:solidFill>
                <a:latin typeface="Calibri" pitchFamily="34" charset="0"/>
                <a:cs typeface="Calibri" pitchFamily="34" charset="0"/>
              </a:rPr>
              <a:t>Proportionate amount of ITC has to be furnished in GSTR 2 and the same shall be added in the output Tax.</a:t>
            </a:r>
          </a:p>
          <a:p>
            <a:pPr marL="449263" indent="-434975"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Such Person shall be liable to pay interest</a:t>
            </a:r>
          </a:p>
          <a:p>
            <a:pPr marL="0" indent="14288" algn="just">
              <a:spcBef>
                <a:spcPts val="600"/>
              </a:spcBef>
              <a:spcAft>
                <a:spcPts val="600"/>
              </a:spcAft>
              <a:buClr>
                <a:schemeClr val="tx2"/>
              </a:buClr>
              <a:buNone/>
            </a:pPr>
            <a:r>
              <a:rPr lang="en-US" sz="2800" dirty="0" smtClean="0">
                <a:solidFill>
                  <a:schemeClr val="tx2"/>
                </a:solidFill>
                <a:latin typeface="Calibri" pitchFamily="34" charset="0"/>
                <a:cs typeface="Calibri" pitchFamily="34" charset="0"/>
              </a:rPr>
              <a:t>ITC can be claimed again once the amount has been paid.</a:t>
            </a:r>
          </a:p>
          <a:p>
            <a:pPr marL="0" indent="14288" algn="just">
              <a:spcBef>
                <a:spcPts val="600"/>
              </a:spcBef>
              <a:spcAft>
                <a:spcPts val="600"/>
              </a:spcAft>
              <a:buClr>
                <a:schemeClr val="tx2"/>
              </a:buClr>
              <a:buNone/>
            </a:pPr>
            <a:endParaRPr lang="en-US" sz="2800" dirty="0" smtClean="0">
              <a:solidFill>
                <a:schemeClr val="tx2"/>
              </a:solidFill>
              <a:latin typeface="Calibri" pitchFamily="34" charset="0"/>
              <a:cs typeface="Calibri" pitchFamily="34" charset="0"/>
            </a:endParaRPr>
          </a:p>
        </p:txBody>
      </p:sp>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Rule 37: ITC Reversal in case of Non Payment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643063"/>
          <a:ext cx="8258204" cy="3960495"/>
        </p:xfrm>
        <a:graphic>
          <a:graphicData uri="http://schemas.openxmlformats.org/drawingml/2006/table">
            <a:tbl>
              <a:tblPr firstRow="1" bandRow="1">
                <a:tableStyleId>{5C22544A-7EE6-4342-B048-85BDC9FD1C3A}</a:tableStyleId>
              </a:tblPr>
              <a:tblGrid>
                <a:gridCol w="4972056"/>
                <a:gridCol w="3286148"/>
              </a:tblGrid>
              <a:tr h="436564">
                <a:tc>
                  <a:txBody>
                    <a:bodyPr/>
                    <a:lstStyle/>
                    <a:p>
                      <a:r>
                        <a:rPr lang="en-US" sz="2400" dirty="0" smtClean="0">
                          <a:solidFill>
                            <a:schemeClr val="bg1"/>
                          </a:solidFill>
                          <a:latin typeface="+mj-lt"/>
                        </a:rPr>
                        <a:t>Particulars</a:t>
                      </a:r>
                      <a:endParaRPr lang="en-US" sz="2400" dirty="0">
                        <a:solidFill>
                          <a:schemeClr val="bg1"/>
                        </a:solidFill>
                        <a:latin typeface="+mj-lt"/>
                      </a:endParaRPr>
                    </a:p>
                  </a:txBody>
                  <a:tcPr/>
                </a:tc>
                <a:tc>
                  <a:txBody>
                    <a:bodyPr/>
                    <a:lstStyle/>
                    <a:p>
                      <a:r>
                        <a:rPr lang="en-US" sz="2400" dirty="0" smtClean="0">
                          <a:solidFill>
                            <a:schemeClr val="bg1"/>
                          </a:solidFill>
                          <a:latin typeface="+mj-lt"/>
                        </a:rPr>
                        <a:t>Action</a:t>
                      </a:r>
                      <a:endParaRPr lang="en-US" sz="2400" dirty="0">
                        <a:solidFill>
                          <a:schemeClr val="bg1"/>
                        </a:solidFill>
                        <a:latin typeface="+mj-lt"/>
                      </a:endParaRPr>
                    </a:p>
                  </a:txBody>
                  <a:tcPr/>
                </a:tc>
              </a:tr>
              <a:tr h="542919">
                <a:tc>
                  <a:txBody>
                    <a:bodyPr/>
                    <a:lstStyle/>
                    <a:p>
                      <a:r>
                        <a:rPr lang="en-US" sz="2400" dirty="0" smtClean="0">
                          <a:solidFill>
                            <a:schemeClr val="tx2"/>
                          </a:solidFill>
                          <a:latin typeface="+mj-lt"/>
                        </a:rPr>
                        <a:t>Total Input Tax</a:t>
                      </a:r>
                      <a:endParaRPr lang="en-US" sz="2400" dirty="0">
                        <a:solidFill>
                          <a:schemeClr val="tx2"/>
                        </a:solidFill>
                        <a:latin typeface="+mj-lt"/>
                      </a:endParaRPr>
                    </a:p>
                  </a:txBody>
                  <a:tcPr/>
                </a:tc>
                <a:tc>
                  <a:txBody>
                    <a:bodyPr/>
                    <a:lstStyle/>
                    <a:p>
                      <a:r>
                        <a:rPr lang="en-US" sz="2400" dirty="0" smtClean="0">
                          <a:solidFill>
                            <a:schemeClr val="tx2"/>
                          </a:solidFill>
                          <a:latin typeface="+mj-lt"/>
                        </a:rPr>
                        <a:t>Denoted as T</a:t>
                      </a:r>
                      <a:endParaRPr lang="en-US" sz="2400" dirty="0">
                        <a:solidFill>
                          <a:schemeClr val="tx2"/>
                        </a:solidFill>
                        <a:latin typeface="+mj-lt"/>
                      </a:endParaRPr>
                    </a:p>
                  </a:txBody>
                  <a:tcPr/>
                </a:tc>
              </a:tr>
              <a:tr h="857256">
                <a:tc>
                  <a:txBody>
                    <a:bodyPr/>
                    <a:lstStyle/>
                    <a:p>
                      <a:r>
                        <a:rPr lang="en-US" sz="2400" dirty="0" smtClean="0">
                          <a:solidFill>
                            <a:schemeClr val="tx2"/>
                          </a:solidFill>
                          <a:latin typeface="+mj-lt"/>
                        </a:rPr>
                        <a:t>ITC on inputs</a:t>
                      </a:r>
                      <a:r>
                        <a:rPr lang="en-US" sz="2400" baseline="0" dirty="0" smtClean="0">
                          <a:solidFill>
                            <a:schemeClr val="tx2"/>
                          </a:solidFill>
                          <a:latin typeface="+mj-lt"/>
                        </a:rPr>
                        <a:t> and services used exclusively for non business purposes</a:t>
                      </a:r>
                      <a:endParaRPr lang="en-US" sz="2400" dirty="0">
                        <a:solidFill>
                          <a:schemeClr val="tx2"/>
                        </a:solidFill>
                        <a:latin typeface="+mj-lt"/>
                      </a:endParaRPr>
                    </a:p>
                  </a:txBody>
                  <a:tcPr/>
                </a:tc>
                <a:tc>
                  <a:txBody>
                    <a:bodyPr/>
                    <a:lstStyle/>
                    <a:p>
                      <a:r>
                        <a:rPr lang="en-US" sz="2400" dirty="0" smtClean="0">
                          <a:solidFill>
                            <a:schemeClr val="tx2"/>
                          </a:solidFill>
                          <a:latin typeface="+mj-lt"/>
                        </a:rPr>
                        <a:t>Denoted</a:t>
                      </a:r>
                      <a:r>
                        <a:rPr lang="en-US" sz="2400" baseline="0" dirty="0" smtClean="0">
                          <a:solidFill>
                            <a:schemeClr val="tx2"/>
                          </a:solidFill>
                          <a:latin typeface="+mj-lt"/>
                        </a:rPr>
                        <a:t> as T1</a:t>
                      </a:r>
                      <a:endParaRPr lang="en-US" sz="2400" dirty="0">
                        <a:solidFill>
                          <a:schemeClr val="tx2"/>
                        </a:solidFill>
                        <a:latin typeface="+mj-lt"/>
                      </a:endParaRPr>
                    </a:p>
                  </a:txBody>
                  <a:tcPr/>
                </a:tc>
              </a:tr>
              <a:tr h="785816">
                <a:tc>
                  <a:txBody>
                    <a:bodyPr/>
                    <a:lstStyle/>
                    <a:p>
                      <a:r>
                        <a:rPr kumimoji="0" lang="en-US" sz="2400" kern="1200" dirty="0" smtClean="0">
                          <a:solidFill>
                            <a:schemeClr val="tx2"/>
                          </a:solidFill>
                          <a:latin typeface="+mn-lt"/>
                          <a:ea typeface="+mn-ea"/>
                          <a:cs typeface="+mn-cs"/>
                        </a:rPr>
                        <a:t>ITC on inputs</a:t>
                      </a:r>
                      <a:r>
                        <a:rPr kumimoji="0" lang="en-US" sz="2400" kern="1200" baseline="0" dirty="0" smtClean="0">
                          <a:solidFill>
                            <a:schemeClr val="tx2"/>
                          </a:solidFill>
                          <a:latin typeface="+mn-lt"/>
                          <a:ea typeface="+mn-ea"/>
                          <a:cs typeface="+mn-cs"/>
                        </a:rPr>
                        <a:t> and services used exclusively for exempt supplies</a:t>
                      </a:r>
                      <a:endParaRPr lang="en-US" sz="2400" dirty="0">
                        <a:solidFill>
                          <a:schemeClr val="tx2"/>
                        </a:solidFill>
                        <a:latin typeface="+mj-lt"/>
                      </a:endParaRPr>
                    </a:p>
                  </a:txBody>
                  <a:tcPr/>
                </a:tc>
                <a:tc>
                  <a:txBody>
                    <a:bodyPr/>
                    <a:lstStyle/>
                    <a:p>
                      <a:r>
                        <a:rPr lang="en-US" sz="2400" dirty="0" smtClean="0">
                          <a:solidFill>
                            <a:schemeClr val="tx2"/>
                          </a:solidFill>
                          <a:latin typeface="+mj-lt"/>
                        </a:rPr>
                        <a:t>Denoted as T2</a:t>
                      </a:r>
                      <a:endParaRPr lang="en-US" sz="2400" dirty="0">
                        <a:solidFill>
                          <a:schemeClr val="tx2"/>
                        </a:solidFill>
                        <a:latin typeface="+mj-lt"/>
                      </a:endParaRPr>
                    </a:p>
                  </a:txBody>
                  <a:tcPr/>
                </a:tc>
              </a:tr>
              <a:tr h="436564">
                <a:tc>
                  <a:txBody>
                    <a:bodyPr/>
                    <a:lstStyle/>
                    <a:p>
                      <a:r>
                        <a:rPr lang="en-US" sz="2400" dirty="0" smtClean="0">
                          <a:solidFill>
                            <a:schemeClr val="tx2"/>
                          </a:solidFill>
                          <a:latin typeface="+mj-lt"/>
                        </a:rPr>
                        <a:t>Ineligible</a:t>
                      </a:r>
                      <a:r>
                        <a:rPr lang="en-US" sz="2400" baseline="0" dirty="0" smtClean="0">
                          <a:solidFill>
                            <a:schemeClr val="tx2"/>
                          </a:solidFill>
                          <a:latin typeface="+mj-lt"/>
                        </a:rPr>
                        <a:t> Credit u/s 17(5)</a:t>
                      </a:r>
                      <a:endParaRPr lang="en-US" sz="2400" dirty="0">
                        <a:solidFill>
                          <a:schemeClr val="tx2"/>
                        </a:solidFill>
                        <a:latin typeface="+mj-lt"/>
                      </a:endParaRPr>
                    </a:p>
                  </a:txBody>
                  <a:tcPr/>
                </a:tc>
                <a:tc>
                  <a:txBody>
                    <a:bodyPr/>
                    <a:lstStyle/>
                    <a:p>
                      <a:r>
                        <a:rPr lang="en-US" sz="2400" dirty="0" smtClean="0">
                          <a:solidFill>
                            <a:schemeClr val="tx2"/>
                          </a:solidFill>
                          <a:latin typeface="+mj-lt"/>
                        </a:rPr>
                        <a:t>Denoted as T3</a:t>
                      </a:r>
                      <a:endParaRPr lang="en-US" sz="2400" dirty="0">
                        <a:solidFill>
                          <a:schemeClr val="tx2"/>
                        </a:solidFill>
                        <a:latin typeface="+mj-lt"/>
                      </a:endParaRPr>
                    </a:p>
                  </a:txBody>
                  <a:tcPr/>
                </a:tc>
              </a:tr>
              <a:tr h="785816">
                <a:tc>
                  <a:txBody>
                    <a:bodyPr/>
                    <a:lstStyle/>
                    <a:p>
                      <a:r>
                        <a:rPr lang="en-US" sz="2400" dirty="0" smtClean="0">
                          <a:solidFill>
                            <a:schemeClr val="tx2"/>
                          </a:solidFill>
                          <a:latin typeface="+mj-lt"/>
                        </a:rPr>
                        <a:t>Amount of ITC to be</a:t>
                      </a:r>
                      <a:r>
                        <a:rPr lang="en-US" sz="2400" baseline="0" dirty="0" smtClean="0">
                          <a:solidFill>
                            <a:schemeClr val="tx2"/>
                          </a:solidFill>
                          <a:latin typeface="+mj-lt"/>
                        </a:rPr>
                        <a:t> credited to ECL “C1”</a:t>
                      </a:r>
                      <a:endParaRPr lang="en-US" sz="2400" dirty="0">
                        <a:solidFill>
                          <a:schemeClr val="tx2"/>
                        </a:solidFill>
                        <a:latin typeface="+mj-lt"/>
                      </a:endParaRPr>
                    </a:p>
                  </a:txBody>
                  <a:tcPr/>
                </a:tc>
                <a:tc>
                  <a:txBody>
                    <a:bodyPr/>
                    <a:lstStyle/>
                    <a:p>
                      <a:r>
                        <a:rPr lang="en-US" sz="2400" dirty="0" smtClean="0">
                          <a:solidFill>
                            <a:schemeClr val="tx2"/>
                          </a:solidFill>
                          <a:latin typeface="+mj-lt"/>
                        </a:rPr>
                        <a:t>C1 = T – (T1+T2+T3)</a:t>
                      </a:r>
                      <a:endParaRPr lang="en-US" sz="2400" dirty="0">
                        <a:solidFill>
                          <a:schemeClr val="tx2"/>
                        </a:solidFill>
                        <a:latin typeface="+mj-lt"/>
                      </a:endParaRPr>
                    </a:p>
                  </a:txBody>
                  <a:tcPr/>
                </a:tc>
              </a:tr>
            </a:tbl>
          </a:graphicData>
        </a:graphic>
      </p:graphicFrame>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Rule 42: ITC Reversal in case of Inputs and Services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643063"/>
          <a:ext cx="8258204" cy="4726311"/>
        </p:xfrm>
        <a:graphic>
          <a:graphicData uri="http://schemas.openxmlformats.org/drawingml/2006/table">
            <a:tbl>
              <a:tblPr firstRow="1" bandRow="1">
                <a:tableStyleId>{5C22544A-7EE6-4342-B048-85BDC9FD1C3A}</a:tableStyleId>
              </a:tblPr>
              <a:tblGrid>
                <a:gridCol w="4972056"/>
                <a:gridCol w="3286148"/>
              </a:tblGrid>
              <a:tr h="436564">
                <a:tc>
                  <a:txBody>
                    <a:bodyPr/>
                    <a:lstStyle/>
                    <a:p>
                      <a:r>
                        <a:rPr lang="en-US" sz="2400" dirty="0" smtClean="0">
                          <a:solidFill>
                            <a:schemeClr val="bg1"/>
                          </a:solidFill>
                          <a:latin typeface="+mj-lt"/>
                        </a:rPr>
                        <a:t>Particulars</a:t>
                      </a:r>
                      <a:endParaRPr lang="en-US" sz="2400" dirty="0">
                        <a:solidFill>
                          <a:schemeClr val="bg1"/>
                        </a:solidFill>
                        <a:latin typeface="+mj-lt"/>
                      </a:endParaRPr>
                    </a:p>
                  </a:txBody>
                  <a:tcPr/>
                </a:tc>
                <a:tc>
                  <a:txBody>
                    <a:bodyPr/>
                    <a:lstStyle/>
                    <a:p>
                      <a:r>
                        <a:rPr lang="en-US" sz="2400" dirty="0" smtClean="0">
                          <a:solidFill>
                            <a:schemeClr val="bg1"/>
                          </a:solidFill>
                          <a:latin typeface="+mj-lt"/>
                        </a:rPr>
                        <a:t>Action</a:t>
                      </a:r>
                      <a:endParaRPr lang="en-US" sz="2400" dirty="0">
                        <a:solidFill>
                          <a:schemeClr val="bg1"/>
                        </a:solidFill>
                        <a:latin typeface="+mj-lt"/>
                      </a:endParaRPr>
                    </a:p>
                  </a:txBody>
                  <a:tcPr/>
                </a:tc>
              </a:tr>
              <a:tr h="542919">
                <a:tc>
                  <a:txBody>
                    <a:bodyPr/>
                    <a:lstStyle/>
                    <a:p>
                      <a:r>
                        <a:rPr kumimoji="0" lang="en-US" sz="2400" kern="1200" dirty="0" smtClean="0">
                          <a:solidFill>
                            <a:schemeClr val="tx2"/>
                          </a:solidFill>
                          <a:latin typeface="+mn-lt"/>
                          <a:ea typeface="+mn-ea"/>
                          <a:cs typeface="+mn-cs"/>
                        </a:rPr>
                        <a:t>ITC on inputs</a:t>
                      </a:r>
                      <a:r>
                        <a:rPr kumimoji="0" lang="en-US" sz="2400" kern="1200" baseline="0" dirty="0" smtClean="0">
                          <a:solidFill>
                            <a:schemeClr val="tx2"/>
                          </a:solidFill>
                          <a:latin typeface="+mn-lt"/>
                          <a:ea typeface="+mn-ea"/>
                          <a:cs typeface="+mn-cs"/>
                        </a:rPr>
                        <a:t> and services used exclusively for taxable supplies including Zero rated Supplies</a:t>
                      </a:r>
                      <a:endParaRPr lang="en-US" sz="2400" dirty="0">
                        <a:solidFill>
                          <a:schemeClr val="tx2"/>
                        </a:solidFill>
                        <a:latin typeface="+mj-lt"/>
                      </a:endParaRPr>
                    </a:p>
                  </a:txBody>
                  <a:tcPr/>
                </a:tc>
                <a:tc>
                  <a:txBody>
                    <a:bodyPr/>
                    <a:lstStyle/>
                    <a:p>
                      <a:r>
                        <a:rPr lang="en-US" sz="2400" dirty="0" smtClean="0">
                          <a:solidFill>
                            <a:schemeClr val="tx2"/>
                          </a:solidFill>
                          <a:latin typeface="+mj-lt"/>
                        </a:rPr>
                        <a:t>Denoted as T4</a:t>
                      </a:r>
                      <a:endParaRPr lang="en-US" sz="2400" dirty="0">
                        <a:solidFill>
                          <a:schemeClr val="tx2"/>
                        </a:solidFill>
                        <a:latin typeface="+mj-lt"/>
                      </a:endParaRPr>
                    </a:p>
                  </a:txBody>
                  <a:tcPr/>
                </a:tc>
              </a:tr>
              <a:tr h="497207">
                <a:tc>
                  <a:txBody>
                    <a:bodyPr/>
                    <a:lstStyle/>
                    <a:p>
                      <a:r>
                        <a:rPr lang="en-US" sz="2400" dirty="0" smtClean="0">
                          <a:solidFill>
                            <a:schemeClr val="tx2"/>
                          </a:solidFill>
                          <a:latin typeface="+mj-lt"/>
                        </a:rPr>
                        <a:t>Remaining Common Credit “C2”</a:t>
                      </a:r>
                      <a:endParaRPr lang="en-US" sz="2400" dirty="0">
                        <a:solidFill>
                          <a:schemeClr val="tx2"/>
                        </a:solidFill>
                        <a:latin typeface="+mj-lt"/>
                      </a:endParaRPr>
                    </a:p>
                  </a:txBody>
                  <a:tcPr/>
                </a:tc>
                <a:tc>
                  <a:txBody>
                    <a:bodyPr/>
                    <a:lstStyle/>
                    <a:p>
                      <a:r>
                        <a:rPr lang="en-US" sz="2400" dirty="0" smtClean="0">
                          <a:solidFill>
                            <a:schemeClr val="tx2"/>
                          </a:solidFill>
                          <a:latin typeface="+mj-lt"/>
                        </a:rPr>
                        <a:t>C2</a:t>
                      </a:r>
                      <a:r>
                        <a:rPr lang="en-US" sz="2400" baseline="0" dirty="0" smtClean="0">
                          <a:solidFill>
                            <a:schemeClr val="tx2"/>
                          </a:solidFill>
                          <a:latin typeface="+mj-lt"/>
                        </a:rPr>
                        <a:t> = C1 – T4</a:t>
                      </a:r>
                      <a:endParaRPr lang="en-US" sz="2400" dirty="0">
                        <a:solidFill>
                          <a:schemeClr val="tx2"/>
                        </a:solidFill>
                        <a:latin typeface="+mj-lt"/>
                      </a:endParaRPr>
                    </a:p>
                  </a:txBody>
                  <a:tcPr/>
                </a:tc>
              </a:tr>
              <a:tr h="571504">
                <a:tc>
                  <a:txBody>
                    <a:bodyPr/>
                    <a:lstStyle/>
                    <a:p>
                      <a:r>
                        <a:rPr kumimoji="0" lang="en-US" sz="2400" kern="1200" dirty="0" smtClean="0">
                          <a:solidFill>
                            <a:schemeClr val="tx2"/>
                          </a:solidFill>
                          <a:latin typeface="+mn-lt"/>
                          <a:ea typeface="+mn-ea"/>
                          <a:cs typeface="+mn-cs"/>
                        </a:rPr>
                        <a:t>ITC to be reversed “D1”</a:t>
                      </a:r>
                      <a:endParaRPr lang="en-US" sz="2400" dirty="0">
                        <a:solidFill>
                          <a:schemeClr val="tx2"/>
                        </a:solidFill>
                        <a:latin typeface="+mj-lt"/>
                      </a:endParaRPr>
                    </a:p>
                  </a:txBody>
                  <a:tcPr/>
                </a:tc>
                <a:tc>
                  <a:txBody>
                    <a:bodyPr/>
                    <a:lstStyle/>
                    <a:p>
                      <a:r>
                        <a:rPr lang="en-US" sz="2400" dirty="0" smtClean="0">
                          <a:solidFill>
                            <a:schemeClr val="tx2"/>
                          </a:solidFill>
                          <a:latin typeface="+mj-lt"/>
                        </a:rPr>
                        <a:t>D1 = C2 * E / F</a:t>
                      </a:r>
                      <a:endParaRPr lang="en-US" sz="2400" dirty="0">
                        <a:solidFill>
                          <a:schemeClr val="tx2"/>
                        </a:solidFill>
                        <a:latin typeface="+mj-lt"/>
                      </a:endParaRPr>
                    </a:p>
                  </a:txBody>
                  <a:tcPr/>
                </a:tc>
              </a:tr>
              <a:tr h="436564">
                <a:tc>
                  <a:txBody>
                    <a:bodyPr/>
                    <a:lstStyle/>
                    <a:p>
                      <a:r>
                        <a:rPr lang="en-US" sz="2400" dirty="0" smtClean="0">
                          <a:solidFill>
                            <a:schemeClr val="tx2"/>
                          </a:solidFill>
                          <a:latin typeface="+mj-lt"/>
                        </a:rPr>
                        <a:t>If</a:t>
                      </a:r>
                      <a:r>
                        <a:rPr lang="en-US" sz="2400" baseline="0" dirty="0" smtClean="0">
                          <a:solidFill>
                            <a:schemeClr val="tx2"/>
                          </a:solidFill>
                          <a:latin typeface="+mj-lt"/>
                        </a:rPr>
                        <a:t> Common inputs and services used for personal purpose also then ITC attributable to such inputs “D2”</a:t>
                      </a:r>
                      <a:endParaRPr lang="en-US" sz="2400" dirty="0">
                        <a:solidFill>
                          <a:schemeClr val="tx2"/>
                        </a:solidFill>
                        <a:latin typeface="+mj-lt"/>
                      </a:endParaRPr>
                    </a:p>
                  </a:txBody>
                  <a:tcPr/>
                </a:tc>
                <a:tc>
                  <a:txBody>
                    <a:bodyPr/>
                    <a:lstStyle/>
                    <a:p>
                      <a:r>
                        <a:rPr lang="en-US" sz="2400" dirty="0" smtClean="0">
                          <a:solidFill>
                            <a:schemeClr val="tx2"/>
                          </a:solidFill>
                          <a:latin typeface="+mj-lt"/>
                        </a:rPr>
                        <a:t>D2 = C2 * 5%</a:t>
                      </a:r>
                      <a:endParaRPr lang="en-US" sz="2400" dirty="0">
                        <a:solidFill>
                          <a:schemeClr val="tx2"/>
                        </a:solidFill>
                        <a:latin typeface="+mj-lt"/>
                      </a:endParaRPr>
                    </a:p>
                  </a:txBody>
                  <a:tcPr/>
                </a:tc>
              </a:tr>
              <a:tr h="785816">
                <a:tc>
                  <a:txBody>
                    <a:bodyPr/>
                    <a:lstStyle/>
                    <a:p>
                      <a:r>
                        <a:rPr lang="en-US" sz="2400" dirty="0" smtClean="0">
                          <a:solidFill>
                            <a:schemeClr val="tx2"/>
                          </a:solidFill>
                          <a:latin typeface="+mj-lt"/>
                        </a:rPr>
                        <a:t>Remaining</a:t>
                      </a:r>
                      <a:r>
                        <a:rPr lang="en-US" sz="2400" baseline="0" dirty="0" smtClean="0">
                          <a:solidFill>
                            <a:schemeClr val="tx2"/>
                          </a:solidFill>
                          <a:latin typeface="+mj-lt"/>
                        </a:rPr>
                        <a:t> ITC which can be claimed “C3”</a:t>
                      </a:r>
                      <a:endParaRPr lang="en-US" sz="2400" dirty="0">
                        <a:solidFill>
                          <a:schemeClr val="tx2"/>
                        </a:solidFill>
                        <a:latin typeface="+mj-lt"/>
                      </a:endParaRPr>
                    </a:p>
                  </a:txBody>
                  <a:tcPr/>
                </a:tc>
                <a:tc>
                  <a:txBody>
                    <a:bodyPr/>
                    <a:lstStyle/>
                    <a:p>
                      <a:r>
                        <a:rPr lang="en-US" sz="2400" dirty="0" smtClean="0">
                          <a:solidFill>
                            <a:schemeClr val="tx2"/>
                          </a:solidFill>
                          <a:latin typeface="+mj-lt"/>
                        </a:rPr>
                        <a:t>C3 = C2 – (D1 +D2)</a:t>
                      </a:r>
                      <a:endParaRPr lang="en-US" sz="2400" dirty="0">
                        <a:solidFill>
                          <a:schemeClr val="tx2"/>
                        </a:solidFill>
                        <a:latin typeface="+mj-lt"/>
                      </a:endParaRPr>
                    </a:p>
                  </a:txBody>
                  <a:tcPr/>
                </a:tc>
              </a:tr>
            </a:tbl>
          </a:graphicData>
        </a:graphic>
      </p:graphicFrame>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Rule 42: ITC Reversal in case of Inputs and Services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fontScale="92500"/>
          </a:bodyPr>
          <a:lstStyle/>
          <a:p>
            <a:pPr marL="269875" lvl="1" indent="-269875" algn="just">
              <a:buClr>
                <a:schemeClr val="tx2"/>
              </a:buClr>
              <a:buFont typeface="Wingdings" panose="05000000000000000000" pitchFamily="2" charset="2"/>
              <a:buChar char="§"/>
            </a:pPr>
            <a:r>
              <a:rPr lang="en-IN" sz="3200" dirty="0" smtClean="0">
                <a:solidFill>
                  <a:schemeClr val="tx2"/>
                </a:solidFill>
                <a:latin typeface="+mj-lt"/>
              </a:rPr>
              <a:t>‘E’ is the aggregate value of exempt supplies, that is, all supplies other than taxable and zero rated supplies, during the tax period, and</a:t>
            </a:r>
          </a:p>
          <a:p>
            <a:pPr marL="269875" lvl="1" indent="-269875" algn="just">
              <a:buClr>
                <a:schemeClr val="tx2"/>
              </a:buClr>
              <a:buFont typeface="Wingdings" panose="05000000000000000000" pitchFamily="2" charset="2"/>
              <a:buChar char="§"/>
            </a:pPr>
            <a:r>
              <a:rPr lang="en-IN" sz="3200" dirty="0" smtClean="0">
                <a:solidFill>
                  <a:schemeClr val="tx2"/>
                </a:solidFill>
                <a:latin typeface="+mj-lt"/>
              </a:rPr>
              <a:t>‘F’ is the total turnover of the registered person during the tax period</a:t>
            </a:r>
          </a:p>
          <a:p>
            <a:pPr marL="269875" lvl="1" indent="-269875" algn="just">
              <a:buClr>
                <a:schemeClr val="tx2"/>
              </a:buClr>
              <a:buFont typeface="Wingdings" panose="05000000000000000000" pitchFamily="2" charset="2"/>
              <a:buChar char="§"/>
            </a:pPr>
            <a:r>
              <a:rPr lang="en-US" sz="3200" dirty="0" smtClean="0">
                <a:solidFill>
                  <a:schemeClr val="tx2"/>
                </a:solidFill>
                <a:latin typeface="+mj-lt"/>
              </a:rPr>
              <a:t>C3 to be computed separately for CGST, SGST, UTGST and IGST;</a:t>
            </a:r>
          </a:p>
          <a:p>
            <a:pPr marL="269875" lvl="1" indent="-269875" algn="just">
              <a:buClr>
                <a:schemeClr val="tx2"/>
              </a:buClr>
              <a:buFont typeface="Wingdings" panose="05000000000000000000" pitchFamily="2" charset="2"/>
              <a:buChar char="§"/>
            </a:pPr>
            <a:r>
              <a:rPr lang="en-US" sz="3200" dirty="0" smtClean="0">
                <a:solidFill>
                  <a:schemeClr val="tx2"/>
                </a:solidFill>
                <a:latin typeface="+mj-lt"/>
              </a:rPr>
              <a:t>D1 and D2 shall be added to output tax liability provided invoice wise segregation has been made;</a:t>
            </a:r>
          </a:p>
          <a:p>
            <a:pPr marL="269875" lvl="1" indent="-269875" algn="just">
              <a:buClr>
                <a:schemeClr val="tx2"/>
              </a:buClr>
              <a:buFont typeface="Wingdings" panose="05000000000000000000" pitchFamily="2" charset="2"/>
              <a:buChar char="§"/>
            </a:pPr>
            <a:endParaRPr lang="en-US" sz="3200" dirty="0" smtClean="0">
              <a:solidFill>
                <a:schemeClr val="tx2"/>
              </a:solidFill>
              <a:latin typeface="+mj-lt"/>
            </a:endParaRPr>
          </a:p>
        </p:txBody>
      </p:sp>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Rule 42: ITC Reversal in case of Inputs and Services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fontScale="85000" lnSpcReduction="10000"/>
          </a:bodyPr>
          <a:lstStyle/>
          <a:p>
            <a:pPr marL="269875" lvl="1" indent="-269875" algn="just">
              <a:buClr>
                <a:schemeClr val="tx2"/>
              </a:buClr>
              <a:buFont typeface="Wingdings" panose="05000000000000000000" pitchFamily="2" charset="2"/>
              <a:buChar char="§"/>
            </a:pPr>
            <a:r>
              <a:rPr lang="en-US" sz="3200" dirty="0" smtClean="0">
                <a:solidFill>
                  <a:schemeClr val="tx2"/>
                </a:solidFill>
                <a:latin typeface="+mj-lt"/>
              </a:rPr>
              <a:t>Credit calculated on provisional basis shall be computed finally before due date of filing returns for the month of September following the end of the FY to which credit relates;</a:t>
            </a:r>
          </a:p>
          <a:p>
            <a:pPr marL="269875" lvl="1" indent="-269875" algn="just">
              <a:buClr>
                <a:schemeClr val="tx2"/>
              </a:buClr>
              <a:buFont typeface="Wingdings" panose="05000000000000000000" pitchFamily="2" charset="2"/>
              <a:buChar char="§"/>
            </a:pPr>
            <a:r>
              <a:rPr lang="en-US" sz="3200" dirty="0" smtClean="0">
                <a:solidFill>
                  <a:schemeClr val="tx2"/>
                </a:solidFill>
                <a:latin typeface="+mj-lt"/>
              </a:rPr>
              <a:t>In case amount calculated exceeds the provisional calculation the differential amount shall be added to the output tax liability and interest from the month of April of next FY till the date of payment to be paid;</a:t>
            </a:r>
          </a:p>
          <a:p>
            <a:pPr marL="269875" lvl="1" indent="-269875" algn="just">
              <a:buClr>
                <a:schemeClr val="tx2"/>
              </a:buClr>
              <a:buFont typeface="Wingdings" panose="05000000000000000000" pitchFamily="2" charset="2"/>
              <a:buChar char="§"/>
            </a:pPr>
            <a:r>
              <a:rPr lang="en-US" sz="3200" dirty="0" smtClean="0">
                <a:solidFill>
                  <a:schemeClr val="tx2"/>
                </a:solidFill>
                <a:latin typeface="+mj-lt"/>
              </a:rPr>
              <a:t>In case amount finally calculated is short of the provisional calculation, the differential amount shall be taken as credit in the month of September.</a:t>
            </a:r>
            <a:endParaRPr lang="en-US" sz="3200" dirty="0">
              <a:solidFill>
                <a:schemeClr val="tx2"/>
              </a:solidFill>
              <a:latin typeface="+mj-lt"/>
            </a:endParaRPr>
          </a:p>
        </p:txBody>
      </p:sp>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Rule 42: ITC Reversal in case of Inputs and Services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643063"/>
          <a:ext cx="8258204" cy="4937760"/>
        </p:xfrm>
        <a:graphic>
          <a:graphicData uri="http://schemas.openxmlformats.org/drawingml/2006/table">
            <a:tbl>
              <a:tblPr firstRow="1" bandRow="1">
                <a:tableStyleId>{5C22544A-7EE6-4342-B048-85BDC9FD1C3A}</a:tableStyleId>
              </a:tblPr>
              <a:tblGrid>
                <a:gridCol w="4972056"/>
                <a:gridCol w="3286148"/>
              </a:tblGrid>
              <a:tr h="436564">
                <a:tc>
                  <a:txBody>
                    <a:bodyPr/>
                    <a:lstStyle/>
                    <a:p>
                      <a:r>
                        <a:rPr lang="en-US" sz="2400" dirty="0" smtClean="0">
                          <a:solidFill>
                            <a:schemeClr val="bg1"/>
                          </a:solidFill>
                          <a:latin typeface="+mj-lt"/>
                        </a:rPr>
                        <a:t>Particulars</a:t>
                      </a:r>
                      <a:endParaRPr lang="en-US" sz="2400" dirty="0">
                        <a:solidFill>
                          <a:schemeClr val="bg1"/>
                        </a:solidFill>
                        <a:latin typeface="+mj-lt"/>
                      </a:endParaRPr>
                    </a:p>
                  </a:txBody>
                  <a:tcPr/>
                </a:tc>
                <a:tc>
                  <a:txBody>
                    <a:bodyPr/>
                    <a:lstStyle/>
                    <a:p>
                      <a:r>
                        <a:rPr lang="en-US" sz="2400" dirty="0" smtClean="0">
                          <a:solidFill>
                            <a:schemeClr val="bg1"/>
                          </a:solidFill>
                          <a:latin typeface="+mj-lt"/>
                        </a:rPr>
                        <a:t>Action</a:t>
                      </a:r>
                      <a:endParaRPr lang="en-US" sz="2400" dirty="0">
                        <a:solidFill>
                          <a:schemeClr val="bg1"/>
                        </a:solidFill>
                        <a:latin typeface="+mj-lt"/>
                      </a:endParaRPr>
                    </a:p>
                  </a:txBody>
                  <a:tcPr/>
                </a:tc>
              </a:tr>
              <a:tr h="1135067">
                <a:tc>
                  <a:txBody>
                    <a:bodyPr/>
                    <a:lstStyle/>
                    <a:p>
                      <a:r>
                        <a:rPr lang="en-US" sz="2400" dirty="0" smtClean="0">
                          <a:solidFill>
                            <a:schemeClr val="tx2"/>
                          </a:solidFill>
                          <a:latin typeface="+mj-lt"/>
                        </a:rPr>
                        <a:t>Capital Goods used for exclusive Exempt supplies or non business purpose</a:t>
                      </a:r>
                      <a:endParaRPr lang="en-US" sz="2400" dirty="0">
                        <a:solidFill>
                          <a:schemeClr val="tx2"/>
                        </a:solidFill>
                        <a:latin typeface="+mj-lt"/>
                      </a:endParaRPr>
                    </a:p>
                  </a:txBody>
                  <a:tcPr/>
                </a:tc>
                <a:tc>
                  <a:txBody>
                    <a:bodyPr/>
                    <a:lstStyle/>
                    <a:p>
                      <a:r>
                        <a:rPr lang="en-US" sz="2400" dirty="0" smtClean="0">
                          <a:solidFill>
                            <a:schemeClr val="tx2"/>
                          </a:solidFill>
                          <a:latin typeface="+mj-lt"/>
                        </a:rPr>
                        <a:t>Indicate in GSTR</a:t>
                      </a:r>
                      <a:r>
                        <a:rPr lang="en-US" sz="2400" baseline="0" dirty="0" smtClean="0">
                          <a:solidFill>
                            <a:schemeClr val="tx2"/>
                          </a:solidFill>
                          <a:latin typeface="+mj-lt"/>
                        </a:rPr>
                        <a:t> 2 and ITC will not be credited in ECL.</a:t>
                      </a:r>
                      <a:endParaRPr lang="en-US" sz="2400" dirty="0">
                        <a:solidFill>
                          <a:schemeClr val="tx2"/>
                        </a:solidFill>
                        <a:latin typeface="+mj-lt"/>
                      </a:endParaRPr>
                    </a:p>
                  </a:txBody>
                  <a:tcPr/>
                </a:tc>
              </a:tr>
              <a:tr h="1135067">
                <a:tc>
                  <a:txBody>
                    <a:bodyPr/>
                    <a:lstStyle/>
                    <a:p>
                      <a:r>
                        <a:rPr lang="en-US" sz="2400" dirty="0" smtClean="0">
                          <a:solidFill>
                            <a:schemeClr val="tx2"/>
                          </a:solidFill>
                          <a:latin typeface="+mj-lt"/>
                        </a:rPr>
                        <a:t>Capital Goods used exclusively</a:t>
                      </a:r>
                      <a:r>
                        <a:rPr lang="en-US" sz="2400" baseline="0" dirty="0" smtClean="0">
                          <a:solidFill>
                            <a:schemeClr val="tx2"/>
                          </a:solidFill>
                          <a:latin typeface="+mj-lt"/>
                        </a:rPr>
                        <a:t> for taxable supplies including Zero Rated Supplies</a:t>
                      </a:r>
                      <a:endParaRPr lang="en-US" sz="2400" dirty="0">
                        <a:solidFill>
                          <a:schemeClr val="tx2"/>
                        </a:solidFill>
                        <a:latin typeface="+mj-lt"/>
                      </a:endParaRPr>
                    </a:p>
                  </a:txBody>
                  <a:tcPr/>
                </a:tc>
                <a:tc>
                  <a:txBody>
                    <a:bodyPr/>
                    <a:lstStyle/>
                    <a:p>
                      <a:r>
                        <a:rPr lang="en-US" sz="2400" dirty="0" smtClean="0">
                          <a:solidFill>
                            <a:schemeClr val="tx2"/>
                          </a:solidFill>
                          <a:latin typeface="+mj-lt"/>
                        </a:rPr>
                        <a:t>Indicate in GSTR 2 and ITC will be credited in ECL</a:t>
                      </a:r>
                      <a:endParaRPr lang="en-US" sz="2400" dirty="0">
                        <a:solidFill>
                          <a:schemeClr val="tx2"/>
                        </a:solidFill>
                        <a:latin typeface="+mj-lt"/>
                      </a:endParaRPr>
                    </a:p>
                  </a:txBody>
                  <a:tcPr/>
                </a:tc>
              </a:tr>
              <a:tr h="785816">
                <a:tc>
                  <a:txBody>
                    <a:bodyPr/>
                    <a:lstStyle/>
                    <a:p>
                      <a:r>
                        <a:rPr lang="en-US" sz="2400" dirty="0" smtClean="0">
                          <a:solidFill>
                            <a:schemeClr val="tx2"/>
                          </a:solidFill>
                          <a:latin typeface="+mj-lt"/>
                        </a:rPr>
                        <a:t>Remaining</a:t>
                      </a:r>
                      <a:r>
                        <a:rPr lang="en-US" sz="2400" baseline="0" dirty="0" smtClean="0">
                          <a:solidFill>
                            <a:schemeClr val="tx2"/>
                          </a:solidFill>
                          <a:latin typeface="+mj-lt"/>
                        </a:rPr>
                        <a:t> Capital Goods</a:t>
                      </a:r>
                      <a:endParaRPr lang="en-US" sz="2400" dirty="0">
                        <a:solidFill>
                          <a:schemeClr val="tx2"/>
                        </a:solidFill>
                        <a:latin typeface="+mj-lt"/>
                      </a:endParaRPr>
                    </a:p>
                  </a:txBody>
                  <a:tcPr/>
                </a:tc>
                <a:tc>
                  <a:txBody>
                    <a:bodyPr/>
                    <a:lstStyle/>
                    <a:p>
                      <a:r>
                        <a:rPr lang="en-US" sz="2400" dirty="0" smtClean="0">
                          <a:solidFill>
                            <a:schemeClr val="tx2"/>
                          </a:solidFill>
                          <a:latin typeface="+mj-lt"/>
                        </a:rPr>
                        <a:t>Amount of ITC to be denoted as “A”</a:t>
                      </a:r>
                      <a:endParaRPr lang="en-US" sz="2400" dirty="0">
                        <a:solidFill>
                          <a:schemeClr val="tx2"/>
                        </a:solidFill>
                        <a:latin typeface="+mj-lt"/>
                      </a:endParaRPr>
                    </a:p>
                  </a:txBody>
                  <a:tcPr/>
                </a:tc>
              </a:tr>
              <a:tr h="436564">
                <a:tc>
                  <a:txBody>
                    <a:bodyPr/>
                    <a:lstStyle/>
                    <a:p>
                      <a:r>
                        <a:rPr lang="en-US" sz="2400" dirty="0" smtClean="0">
                          <a:solidFill>
                            <a:schemeClr val="tx2"/>
                          </a:solidFill>
                          <a:latin typeface="+mj-lt"/>
                        </a:rPr>
                        <a:t>Useful</a:t>
                      </a:r>
                      <a:r>
                        <a:rPr lang="en-US" sz="2400" baseline="0" dirty="0" smtClean="0">
                          <a:solidFill>
                            <a:schemeClr val="tx2"/>
                          </a:solidFill>
                          <a:latin typeface="+mj-lt"/>
                        </a:rPr>
                        <a:t> Life of such Assets</a:t>
                      </a:r>
                      <a:endParaRPr lang="en-US" sz="2400" dirty="0">
                        <a:solidFill>
                          <a:schemeClr val="tx2"/>
                        </a:solidFill>
                        <a:latin typeface="+mj-lt"/>
                      </a:endParaRPr>
                    </a:p>
                  </a:txBody>
                  <a:tcPr/>
                </a:tc>
                <a:tc>
                  <a:txBody>
                    <a:bodyPr/>
                    <a:lstStyle/>
                    <a:p>
                      <a:r>
                        <a:rPr lang="en-US" sz="2400" dirty="0" smtClean="0">
                          <a:solidFill>
                            <a:schemeClr val="tx2"/>
                          </a:solidFill>
                          <a:latin typeface="+mj-lt"/>
                        </a:rPr>
                        <a:t>5 Years</a:t>
                      </a:r>
                      <a:endParaRPr lang="en-US" sz="2400" dirty="0">
                        <a:solidFill>
                          <a:schemeClr val="tx2"/>
                        </a:solidFill>
                        <a:latin typeface="+mj-lt"/>
                      </a:endParaRPr>
                    </a:p>
                  </a:txBody>
                  <a:tcPr/>
                </a:tc>
              </a:tr>
              <a:tr h="785816">
                <a:tc>
                  <a:txBody>
                    <a:bodyPr/>
                    <a:lstStyle/>
                    <a:p>
                      <a:r>
                        <a:rPr lang="en-US" sz="2400" dirty="0" smtClean="0">
                          <a:solidFill>
                            <a:schemeClr val="tx2"/>
                          </a:solidFill>
                          <a:latin typeface="+mj-lt"/>
                        </a:rPr>
                        <a:t>Aggregate amount of “A” for all such Capital Goods be denoted as</a:t>
                      </a:r>
                      <a:endParaRPr lang="en-US" sz="2400" dirty="0">
                        <a:solidFill>
                          <a:schemeClr val="tx2"/>
                        </a:solidFill>
                        <a:latin typeface="+mj-lt"/>
                      </a:endParaRPr>
                    </a:p>
                  </a:txBody>
                  <a:tcPr/>
                </a:tc>
                <a:tc>
                  <a:txBody>
                    <a:bodyPr/>
                    <a:lstStyle/>
                    <a:p>
                      <a:r>
                        <a:rPr lang="en-US" sz="2400" dirty="0" smtClean="0">
                          <a:solidFill>
                            <a:schemeClr val="tx2"/>
                          </a:solidFill>
                          <a:latin typeface="+mj-lt"/>
                        </a:rPr>
                        <a:t>“</a:t>
                      </a:r>
                      <a:r>
                        <a:rPr lang="en-US" sz="2400" dirty="0" err="1" smtClean="0">
                          <a:solidFill>
                            <a:schemeClr val="tx2"/>
                          </a:solidFill>
                          <a:latin typeface="+mj-lt"/>
                        </a:rPr>
                        <a:t>Tc</a:t>
                      </a:r>
                      <a:r>
                        <a:rPr lang="en-US" sz="2400" dirty="0" smtClean="0">
                          <a:solidFill>
                            <a:schemeClr val="tx2"/>
                          </a:solidFill>
                          <a:latin typeface="+mj-lt"/>
                        </a:rPr>
                        <a:t>”</a:t>
                      </a:r>
                      <a:endParaRPr lang="en-US" sz="2400" dirty="0">
                        <a:solidFill>
                          <a:schemeClr val="tx2"/>
                        </a:solidFill>
                        <a:latin typeface="+mj-lt"/>
                      </a:endParaRPr>
                    </a:p>
                  </a:txBody>
                  <a:tcPr/>
                </a:tc>
              </a:tr>
            </a:tbl>
          </a:graphicData>
        </a:graphic>
      </p:graphicFrame>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Rule 43: ITC Reversal in case of Capital Goods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643063"/>
          <a:ext cx="8258204" cy="3932563"/>
        </p:xfrm>
        <a:graphic>
          <a:graphicData uri="http://schemas.openxmlformats.org/drawingml/2006/table">
            <a:tbl>
              <a:tblPr firstRow="1" bandRow="1">
                <a:tableStyleId>{5C22544A-7EE6-4342-B048-85BDC9FD1C3A}</a:tableStyleId>
              </a:tblPr>
              <a:tblGrid>
                <a:gridCol w="4972056"/>
                <a:gridCol w="3286148"/>
              </a:tblGrid>
              <a:tr h="436564">
                <a:tc>
                  <a:txBody>
                    <a:bodyPr/>
                    <a:lstStyle/>
                    <a:p>
                      <a:r>
                        <a:rPr lang="en-US" sz="2400" dirty="0" smtClean="0">
                          <a:solidFill>
                            <a:schemeClr val="bg1"/>
                          </a:solidFill>
                          <a:latin typeface="+mj-lt"/>
                        </a:rPr>
                        <a:t>Particulars</a:t>
                      </a:r>
                      <a:endParaRPr lang="en-US" sz="2400" dirty="0">
                        <a:solidFill>
                          <a:schemeClr val="bg1"/>
                        </a:solidFill>
                        <a:latin typeface="+mj-lt"/>
                      </a:endParaRPr>
                    </a:p>
                  </a:txBody>
                  <a:tcPr/>
                </a:tc>
                <a:tc>
                  <a:txBody>
                    <a:bodyPr/>
                    <a:lstStyle/>
                    <a:p>
                      <a:r>
                        <a:rPr lang="en-US" sz="2400" dirty="0" smtClean="0">
                          <a:solidFill>
                            <a:schemeClr val="bg1"/>
                          </a:solidFill>
                          <a:latin typeface="+mj-lt"/>
                        </a:rPr>
                        <a:t>Action</a:t>
                      </a:r>
                      <a:endParaRPr lang="en-US" sz="2400" dirty="0">
                        <a:solidFill>
                          <a:schemeClr val="bg1"/>
                        </a:solidFill>
                        <a:latin typeface="+mj-lt"/>
                      </a:endParaRPr>
                    </a:p>
                  </a:txBody>
                  <a:tcPr/>
                </a:tc>
              </a:tr>
              <a:tr h="1135067">
                <a:tc>
                  <a:txBody>
                    <a:bodyPr/>
                    <a:lstStyle/>
                    <a:p>
                      <a:r>
                        <a:rPr lang="en-US" sz="2400" dirty="0" smtClean="0">
                          <a:solidFill>
                            <a:schemeClr val="tx2"/>
                          </a:solidFill>
                          <a:latin typeface="+mj-lt"/>
                        </a:rPr>
                        <a:t>ITC attributable</a:t>
                      </a:r>
                      <a:r>
                        <a:rPr lang="en-US" sz="2400" baseline="0" dirty="0" smtClean="0">
                          <a:solidFill>
                            <a:schemeClr val="tx2"/>
                          </a:solidFill>
                          <a:latin typeface="+mj-lt"/>
                        </a:rPr>
                        <a:t> to common capital goods for a tax period “Tm”</a:t>
                      </a:r>
                      <a:endParaRPr lang="en-US" sz="2400" dirty="0">
                        <a:solidFill>
                          <a:schemeClr val="tx2"/>
                        </a:solidFill>
                        <a:latin typeface="+mj-lt"/>
                      </a:endParaRPr>
                    </a:p>
                  </a:txBody>
                  <a:tcPr/>
                </a:tc>
                <a:tc>
                  <a:txBody>
                    <a:bodyPr/>
                    <a:lstStyle/>
                    <a:p>
                      <a:r>
                        <a:rPr lang="en-US" sz="2400" dirty="0" smtClean="0">
                          <a:solidFill>
                            <a:schemeClr val="tx2"/>
                          </a:solidFill>
                          <a:latin typeface="+mj-lt"/>
                        </a:rPr>
                        <a:t>Tm = </a:t>
                      </a:r>
                      <a:r>
                        <a:rPr lang="en-US" sz="2400" dirty="0" err="1" smtClean="0">
                          <a:solidFill>
                            <a:schemeClr val="tx2"/>
                          </a:solidFill>
                          <a:latin typeface="+mj-lt"/>
                        </a:rPr>
                        <a:t>Tc</a:t>
                      </a:r>
                      <a:r>
                        <a:rPr lang="en-US" sz="2400" baseline="0" dirty="0" smtClean="0">
                          <a:solidFill>
                            <a:schemeClr val="tx2"/>
                          </a:solidFill>
                          <a:latin typeface="+mj-lt"/>
                        </a:rPr>
                        <a:t> / 60</a:t>
                      </a:r>
                      <a:endParaRPr lang="en-US" sz="2400" dirty="0">
                        <a:solidFill>
                          <a:schemeClr val="tx2"/>
                        </a:solidFill>
                        <a:latin typeface="+mj-lt"/>
                      </a:endParaRPr>
                    </a:p>
                  </a:txBody>
                  <a:tcPr/>
                </a:tc>
              </a:tr>
              <a:tr h="1135067">
                <a:tc>
                  <a:txBody>
                    <a:bodyPr/>
                    <a:lstStyle/>
                    <a:p>
                      <a:r>
                        <a:rPr lang="en-US" sz="2400" dirty="0" smtClean="0">
                          <a:solidFill>
                            <a:schemeClr val="tx2"/>
                          </a:solidFill>
                          <a:latin typeface="+mj-lt"/>
                        </a:rPr>
                        <a:t>ITC attributable at the beginning of the Tax period  on all common capital goods whose life remains</a:t>
                      </a:r>
                      <a:r>
                        <a:rPr lang="en-US" sz="2400" baseline="0" dirty="0" smtClean="0">
                          <a:solidFill>
                            <a:schemeClr val="tx2"/>
                          </a:solidFill>
                          <a:latin typeface="+mj-lt"/>
                        </a:rPr>
                        <a:t> during the tax period be denoted as </a:t>
                      </a:r>
                      <a:r>
                        <a:rPr lang="en-US" sz="2400" dirty="0" smtClean="0">
                          <a:solidFill>
                            <a:schemeClr val="tx2"/>
                          </a:solidFill>
                          <a:latin typeface="+mj-lt"/>
                        </a:rPr>
                        <a:t>“</a:t>
                      </a:r>
                      <a:r>
                        <a:rPr lang="en-US" sz="2400" dirty="0" err="1" smtClean="0">
                          <a:solidFill>
                            <a:schemeClr val="tx2"/>
                          </a:solidFill>
                          <a:latin typeface="+mj-lt"/>
                        </a:rPr>
                        <a:t>Tr</a:t>
                      </a:r>
                      <a:r>
                        <a:rPr lang="en-US" sz="2400" dirty="0" smtClean="0">
                          <a:solidFill>
                            <a:schemeClr val="tx2"/>
                          </a:solidFill>
                          <a:latin typeface="+mj-lt"/>
                        </a:rPr>
                        <a:t>”</a:t>
                      </a:r>
                      <a:endParaRPr lang="en-US" sz="2400" dirty="0">
                        <a:solidFill>
                          <a:schemeClr val="tx2"/>
                        </a:solidFill>
                        <a:latin typeface="+mj-lt"/>
                      </a:endParaRPr>
                    </a:p>
                  </a:txBody>
                  <a:tcPr/>
                </a:tc>
                <a:tc>
                  <a:txBody>
                    <a:bodyPr/>
                    <a:lstStyle/>
                    <a:p>
                      <a:r>
                        <a:rPr lang="en-US" sz="2400" dirty="0" err="1" smtClean="0">
                          <a:solidFill>
                            <a:schemeClr val="tx2"/>
                          </a:solidFill>
                          <a:latin typeface="+mj-lt"/>
                        </a:rPr>
                        <a:t>Tr</a:t>
                      </a:r>
                      <a:r>
                        <a:rPr lang="en-US" sz="2400" dirty="0" smtClean="0">
                          <a:solidFill>
                            <a:schemeClr val="tx2"/>
                          </a:solidFill>
                          <a:latin typeface="+mj-lt"/>
                        </a:rPr>
                        <a:t> = Aggregate</a:t>
                      </a:r>
                      <a:r>
                        <a:rPr lang="en-US" sz="2400" baseline="0" dirty="0" smtClean="0">
                          <a:solidFill>
                            <a:schemeClr val="tx2"/>
                          </a:solidFill>
                          <a:latin typeface="+mj-lt"/>
                        </a:rPr>
                        <a:t> of Tm of all such Capital Goods</a:t>
                      </a:r>
                      <a:endParaRPr lang="en-US" sz="2400" dirty="0">
                        <a:solidFill>
                          <a:schemeClr val="tx2"/>
                        </a:solidFill>
                        <a:latin typeface="+mj-lt"/>
                      </a:endParaRPr>
                    </a:p>
                  </a:txBody>
                  <a:tcPr/>
                </a:tc>
              </a:tr>
              <a:tr h="785816">
                <a:tc>
                  <a:txBody>
                    <a:bodyPr/>
                    <a:lstStyle/>
                    <a:p>
                      <a:r>
                        <a:rPr lang="en-US" sz="2400" dirty="0" smtClean="0">
                          <a:solidFill>
                            <a:schemeClr val="tx2"/>
                          </a:solidFill>
                          <a:latin typeface="+mj-lt"/>
                        </a:rPr>
                        <a:t>Amount to be reversed “Te”</a:t>
                      </a:r>
                      <a:endParaRPr lang="en-US" sz="2400" dirty="0">
                        <a:solidFill>
                          <a:schemeClr val="tx2"/>
                        </a:solidFill>
                        <a:latin typeface="+mj-lt"/>
                      </a:endParaRPr>
                    </a:p>
                  </a:txBody>
                  <a:tcPr/>
                </a:tc>
                <a:tc>
                  <a:txBody>
                    <a:bodyPr/>
                    <a:lstStyle/>
                    <a:p>
                      <a:r>
                        <a:rPr lang="en-US" sz="2400" dirty="0" smtClean="0">
                          <a:solidFill>
                            <a:schemeClr val="tx2"/>
                          </a:solidFill>
                          <a:latin typeface="+mj-lt"/>
                        </a:rPr>
                        <a:t>Te = E / F * </a:t>
                      </a:r>
                      <a:r>
                        <a:rPr lang="en-US" sz="2400" dirty="0" err="1" smtClean="0">
                          <a:solidFill>
                            <a:schemeClr val="tx2"/>
                          </a:solidFill>
                          <a:latin typeface="+mj-lt"/>
                        </a:rPr>
                        <a:t>Tr</a:t>
                      </a:r>
                      <a:endParaRPr lang="en-US" sz="2400" dirty="0">
                        <a:solidFill>
                          <a:schemeClr val="tx2"/>
                        </a:solidFill>
                        <a:latin typeface="+mj-lt"/>
                      </a:endParaRPr>
                    </a:p>
                  </a:txBody>
                  <a:tcPr/>
                </a:tc>
              </a:tr>
            </a:tbl>
          </a:graphicData>
        </a:graphic>
      </p:graphicFrame>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Rule 43: ITC Reversal in case of Capital Goods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43050"/>
            <a:ext cx="8229600" cy="4681550"/>
          </a:xfrm>
        </p:spPr>
        <p:txBody>
          <a:bodyPr>
            <a:normAutofit fontScale="92500" lnSpcReduction="10000"/>
          </a:bodyPr>
          <a:lstStyle/>
          <a:p>
            <a:pPr marL="269875" lvl="1" indent="-269875" algn="just">
              <a:buClr>
                <a:schemeClr val="tx2"/>
              </a:buClr>
              <a:buFont typeface="Wingdings" panose="05000000000000000000" pitchFamily="2" charset="2"/>
              <a:buChar char="§"/>
            </a:pPr>
            <a:r>
              <a:rPr lang="en-IN" sz="3200" dirty="0" smtClean="0">
                <a:solidFill>
                  <a:schemeClr val="tx2"/>
                </a:solidFill>
                <a:latin typeface="+mj-lt"/>
              </a:rPr>
              <a:t>‘E’ is the aggregate value of exempt supplies, that is, all supplies other than taxable and zero rated supplies, during the tax period, and</a:t>
            </a:r>
          </a:p>
          <a:p>
            <a:pPr marL="269875" lvl="1" indent="-269875" algn="just">
              <a:buClr>
                <a:schemeClr val="tx2"/>
              </a:buClr>
              <a:buFont typeface="Wingdings" panose="05000000000000000000" pitchFamily="2" charset="2"/>
              <a:buChar char="§"/>
            </a:pPr>
            <a:r>
              <a:rPr lang="en-IN" sz="3200" dirty="0" smtClean="0">
                <a:solidFill>
                  <a:schemeClr val="tx2"/>
                </a:solidFill>
                <a:latin typeface="+mj-lt"/>
              </a:rPr>
              <a:t>‘F’ is the total turnover of the registered person during the tax period</a:t>
            </a:r>
          </a:p>
          <a:p>
            <a:pPr marL="269875" lvl="1" indent="-269875" algn="just">
              <a:buClr>
                <a:schemeClr val="tx2"/>
              </a:buClr>
              <a:buFont typeface="Wingdings" panose="05000000000000000000" pitchFamily="2" charset="2"/>
              <a:buChar char="§"/>
            </a:pPr>
            <a:r>
              <a:rPr lang="en-US" sz="3200" dirty="0" smtClean="0">
                <a:solidFill>
                  <a:schemeClr val="tx2"/>
                </a:solidFill>
                <a:latin typeface="+mj-lt"/>
              </a:rPr>
              <a:t>Te to be computed separately for CGST, SGST, UTGST and IGST;</a:t>
            </a:r>
          </a:p>
          <a:p>
            <a:pPr marL="269875" lvl="1" indent="-269875" algn="just">
              <a:buClr>
                <a:schemeClr val="tx2"/>
              </a:buClr>
              <a:buFont typeface="Wingdings" panose="05000000000000000000" pitchFamily="2" charset="2"/>
              <a:buChar char="§"/>
            </a:pPr>
            <a:r>
              <a:rPr lang="en-US" sz="3200" dirty="0" smtClean="0">
                <a:solidFill>
                  <a:schemeClr val="tx2"/>
                </a:solidFill>
                <a:latin typeface="+mj-lt"/>
              </a:rPr>
              <a:t>Amount of “Te” along with applicable interest to be added to output tax liability during every tax period of the useful life of the asset.</a:t>
            </a:r>
          </a:p>
          <a:p>
            <a:pPr marL="269875" lvl="1" indent="-269875" algn="just">
              <a:buClr>
                <a:schemeClr val="tx2"/>
              </a:buClr>
              <a:buFont typeface="Wingdings" panose="05000000000000000000" pitchFamily="2" charset="2"/>
              <a:buChar char="§"/>
            </a:pPr>
            <a:endParaRPr lang="en-US" sz="3200" dirty="0" smtClean="0">
              <a:solidFill>
                <a:schemeClr val="tx2"/>
              </a:solidFill>
              <a:latin typeface="+mj-lt"/>
            </a:endParaRPr>
          </a:p>
        </p:txBody>
      </p:sp>
      <p:sp>
        <p:nvSpPr>
          <p:cNvPr id="5" name="TextBox 4"/>
          <p:cNvSpPr txBox="1"/>
          <p:nvPr/>
        </p:nvSpPr>
        <p:spPr>
          <a:xfrm>
            <a:off x="571472" y="785794"/>
            <a:ext cx="8001056" cy="523220"/>
          </a:xfrm>
          <a:prstGeom prst="rect">
            <a:avLst/>
          </a:prstGeom>
          <a:noFill/>
        </p:spPr>
        <p:txBody>
          <a:bodyPr wrap="square" rtlCol="0">
            <a:spAutoFit/>
          </a:bodyPr>
          <a:lstStyle/>
          <a:p>
            <a:pPr marL="288000" algn="just">
              <a:spcBef>
                <a:spcPts val="600"/>
              </a:spcBef>
              <a:spcAft>
                <a:spcPts val="600"/>
              </a:spcAft>
              <a:buClr>
                <a:schemeClr val="tx2"/>
              </a:buClr>
              <a:buNone/>
            </a:pPr>
            <a:r>
              <a:rPr lang="en-US" sz="2800" b="1" dirty="0" smtClean="0">
                <a:solidFill>
                  <a:schemeClr val="tx2"/>
                </a:solidFill>
                <a:latin typeface="Calibri" pitchFamily="34" charset="0"/>
                <a:cs typeface="Calibri" pitchFamily="34" charset="0"/>
              </a:rPr>
              <a:t>Rule 43: ITC Reversal in case of Capital Goods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se_studies.jpg"/>
          <p:cNvPicPr>
            <a:picLocks noGrp="1" noChangeAspect="1"/>
          </p:cNvPicPr>
          <p:nvPr>
            <p:ph idx="1"/>
          </p:nvPr>
        </p:nvPicPr>
        <p:blipFill>
          <a:blip r:embed="rId2"/>
          <a:stretch>
            <a:fillRect/>
          </a:stretch>
        </p:blipFill>
        <p:spPr>
          <a:xfrm>
            <a:off x="2285984" y="2928934"/>
            <a:ext cx="4500594" cy="3429024"/>
          </a:xfrm>
        </p:spPr>
      </p:pic>
      <p:pic>
        <p:nvPicPr>
          <p:cNvPr id="6" name="Picture 5" descr="download.jpg"/>
          <p:cNvPicPr>
            <a:picLocks noChangeAspect="1"/>
          </p:cNvPicPr>
          <p:nvPr/>
        </p:nvPicPr>
        <p:blipFill>
          <a:blip r:embed="rId3"/>
          <a:stretch>
            <a:fillRect/>
          </a:stretch>
        </p:blipFill>
        <p:spPr>
          <a:xfrm>
            <a:off x="2103629" y="571480"/>
            <a:ext cx="4993140" cy="22860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96086"/>
          </a:xfrm>
        </p:spPr>
        <p:txBody>
          <a:bodyPr>
            <a:normAutofit fontScale="90000"/>
          </a:bodyPr>
          <a:lstStyle/>
          <a:p>
            <a:pPr algn="ctr"/>
            <a:r>
              <a:rPr lang="en-US" b="1" dirty="0" smtClean="0"/>
              <a:t>THANK YOU</a:t>
            </a:r>
            <a:endParaRPr lang="en-US" b="1" dirty="0"/>
          </a:p>
        </p:txBody>
      </p:sp>
      <p:sp>
        <p:nvSpPr>
          <p:cNvPr id="5" name="TextBox 4"/>
          <p:cNvSpPr txBox="1"/>
          <p:nvPr/>
        </p:nvSpPr>
        <p:spPr>
          <a:xfrm>
            <a:off x="1214414" y="1928802"/>
            <a:ext cx="7072362" cy="3785652"/>
          </a:xfrm>
          <a:prstGeom prst="rect">
            <a:avLst/>
          </a:prstGeom>
          <a:noFill/>
        </p:spPr>
        <p:txBody>
          <a:bodyPr wrap="square" rtlCol="0">
            <a:spAutoFit/>
          </a:bodyPr>
          <a:lstStyle/>
          <a:p>
            <a:r>
              <a:rPr lang="en-US" sz="2400" b="1" dirty="0" smtClean="0">
                <a:solidFill>
                  <a:schemeClr val="accent2">
                    <a:lumMod val="50000"/>
                  </a:schemeClr>
                </a:solidFill>
                <a:latin typeface="Book Antiqua" pitchFamily="18" charset="0"/>
              </a:rPr>
              <a:t>CA DEVENDRA KATARIA, FCA</a:t>
            </a:r>
          </a:p>
          <a:p>
            <a:r>
              <a:rPr lang="en-US" sz="2400" b="1" dirty="0" smtClean="0">
                <a:solidFill>
                  <a:schemeClr val="accent2">
                    <a:lumMod val="50000"/>
                  </a:schemeClr>
                </a:solidFill>
                <a:latin typeface="Book Antiqua" pitchFamily="18" charset="0"/>
              </a:rPr>
              <a:t>PARTNER</a:t>
            </a:r>
          </a:p>
          <a:p>
            <a:r>
              <a:rPr lang="en-US" sz="2400" b="1" dirty="0" smtClean="0">
                <a:solidFill>
                  <a:schemeClr val="accent2">
                    <a:lumMod val="50000"/>
                  </a:schemeClr>
                </a:solidFill>
                <a:latin typeface="Book Antiqua" pitchFamily="18" charset="0"/>
              </a:rPr>
              <a:t>DHADDA AND COMPANY</a:t>
            </a:r>
          </a:p>
          <a:p>
            <a:r>
              <a:rPr lang="en-US" sz="2400" b="1" dirty="0" smtClean="0">
                <a:solidFill>
                  <a:schemeClr val="accent2">
                    <a:lumMod val="50000"/>
                  </a:schemeClr>
                </a:solidFill>
                <a:latin typeface="Book Antiqua" pitchFamily="18" charset="0"/>
              </a:rPr>
              <a:t>CHARTERED ACCOUNTANTS </a:t>
            </a:r>
          </a:p>
          <a:p>
            <a:r>
              <a:rPr lang="en-US" sz="2400" b="1" dirty="0" smtClean="0">
                <a:solidFill>
                  <a:schemeClr val="accent2">
                    <a:lumMod val="50000"/>
                  </a:schemeClr>
                </a:solidFill>
                <a:latin typeface="Book Antiqua" pitchFamily="18" charset="0"/>
              </a:rPr>
              <a:t>JAIPUR</a:t>
            </a:r>
          </a:p>
          <a:p>
            <a:endParaRPr lang="en-US" sz="2400" b="1" dirty="0" smtClean="0">
              <a:solidFill>
                <a:schemeClr val="accent2">
                  <a:lumMod val="50000"/>
                </a:schemeClr>
              </a:solidFill>
              <a:latin typeface="Book Antiqua" pitchFamily="18" charset="0"/>
            </a:endParaRPr>
          </a:p>
          <a:p>
            <a:pPr>
              <a:tabLst>
                <a:tab pos="1528763" algn="l"/>
              </a:tabLst>
            </a:pPr>
            <a:r>
              <a:rPr lang="en-US" sz="2400" b="1" dirty="0" smtClean="0">
                <a:solidFill>
                  <a:schemeClr val="accent2">
                    <a:lumMod val="50000"/>
                  </a:schemeClr>
                </a:solidFill>
                <a:latin typeface="Book Antiqua" pitchFamily="18" charset="0"/>
              </a:rPr>
              <a:t>OFFICE: 	K-35, First Floor</a:t>
            </a:r>
          </a:p>
          <a:p>
            <a:pPr>
              <a:tabLst>
                <a:tab pos="1528763" algn="l"/>
              </a:tabLst>
            </a:pPr>
            <a:r>
              <a:rPr lang="en-US" sz="2400" b="1" dirty="0" smtClean="0">
                <a:solidFill>
                  <a:schemeClr val="accent2">
                    <a:lumMod val="50000"/>
                  </a:schemeClr>
                </a:solidFill>
                <a:latin typeface="Book Antiqua" pitchFamily="18" charset="0"/>
              </a:rPr>
              <a:t>	Road No. 1, IPIA, Kota</a:t>
            </a:r>
          </a:p>
          <a:p>
            <a:pPr>
              <a:tabLst>
                <a:tab pos="1528763" algn="l"/>
              </a:tabLst>
            </a:pPr>
            <a:r>
              <a:rPr lang="en-US" sz="2400" b="1" dirty="0" smtClean="0">
                <a:solidFill>
                  <a:schemeClr val="accent2">
                    <a:lumMod val="50000"/>
                  </a:schemeClr>
                </a:solidFill>
                <a:latin typeface="Book Antiqua" pitchFamily="18" charset="0"/>
              </a:rPr>
              <a:t>	M. No. 9887431073</a:t>
            </a:r>
          </a:p>
          <a:p>
            <a:pPr>
              <a:tabLst>
                <a:tab pos="1528763" algn="l"/>
              </a:tabLst>
            </a:pPr>
            <a:r>
              <a:rPr lang="en-US" sz="2400" b="1" dirty="0" smtClean="0">
                <a:solidFill>
                  <a:schemeClr val="accent2">
                    <a:lumMod val="50000"/>
                  </a:schemeClr>
                </a:solidFill>
                <a:latin typeface="Book Antiqua" pitchFamily="18" charset="0"/>
              </a:rPr>
              <a:t>	Email: devendra@dhaddaonline.com</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2264</TotalTime>
  <Words>1673</Words>
  <Application>Microsoft Office PowerPoint</Application>
  <PresentationFormat>On-screen Show (4:3)</PresentationFormat>
  <Paragraphs>175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 1 – EMPLOYER EMPLOYEE CONTRACT</dc:title>
  <dc:creator>De v</dc:creator>
  <cp:lastModifiedBy>Devendra</cp:lastModifiedBy>
  <cp:revision>234</cp:revision>
  <dcterms:created xsi:type="dcterms:W3CDTF">2016-06-27T11:25:45Z</dcterms:created>
  <dcterms:modified xsi:type="dcterms:W3CDTF">2018-02-02T15:27:43Z</dcterms:modified>
</cp:coreProperties>
</file>